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4"/>
  </p:sldMasterIdLst>
  <p:notesMasterIdLst>
    <p:notesMasterId r:id="rId54"/>
  </p:notesMasterIdLst>
  <p:sldIdLst>
    <p:sldId id="256" r:id="rId5"/>
    <p:sldId id="273" r:id="rId6"/>
    <p:sldId id="258" r:id="rId7"/>
    <p:sldId id="319" r:id="rId8"/>
    <p:sldId id="263" r:id="rId9"/>
    <p:sldId id="260" r:id="rId10"/>
    <p:sldId id="324" r:id="rId11"/>
    <p:sldId id="318" r:id="rId12"/>
    <p:sldId id="264" r:id="rId13"/>
    <p:sldId id="317" r:id="rId14"/>
    <p:sldId id="293" r:id="rId15"/>
    <p:sldId id="274" r:id="rId16"/>
    <p:sldId id="265" r:id="rId17"/>
    <p:sldId id="289" r:id="rId18"/>
    <p:sldId id="292" r:id="rId19"/>
    <p:sldId id="266" r:id="rId20"/>
    <p:sldId id="284" r:id="rId21"/>
    <p:sldId id="286" r:id="rId22"/>
    <p:sldId id="287" r:id="rId23"/>
    <p:sldId id="288" r:id="rId24"/>
    <p:sldId id="315" r:id="rId25"/>
    <p:sldId id="320" r:id="rId26"/>
    <p:sldId id="267" r:id="rId27"/>
    <p:sldId id="270" r:id="rId28"/>
    <p:sldId id="276" r:id="rId29"/>
    <p:sldId id="298" r:id="rId30"/>
    <p:sldId id="310" r:id="rId31"/>
    <p:sldId id="297" r:id="rId32"/>
    <p:sldId id="300" r:id="rId33"/>
    <p:sldId id="301" r:id="rId34"/>
    <p:sldId id="302" r:id="rId35"/>
    <p:sldId id="303" r:id="rId36"/>
    <p:sldId id="321" r:id="rId37"/>
    <p:sldId id="295" r:id="rId38"/>
    <p:sldId id="305" r:id="rId39"/>
    <p:sldId id="306" r:id="rId40"/>
    <p:sldId id="307" r:id="rId41"/>
    <p:sldId id="308" r:id="rId42"/>
    <p:sldId id="309" r:id="rId43"/>
    <p:sldId id="322" r:id="rId44"/>
    <p:sldId id="296" r:id="rId45"/>
    <p:sldId id="311" r:id="rId46"/>
    <p:sldId id="312" r:id="rId47"/>
    <p:sldId id="313" r:id="rId48"/>
    <p:sldId id="314" r:id="rId49"/>
    <p:sldId id="269" r:id="rId50"/>
    <p:sldId id="323" r:id="rId51"/>
    <p:sldId id="290" r:id="rId52"/>
    <p:sldId id="278"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C8371B-2775-7DC2-AF2F-3F25CBD477B2}" name="ADAMS, Seryn" initials="SA" userId="S::Seryn.ADAMS@nspo.gov.au::dd8d3628-2878-48f9-8b30-1c6c64994ee2" providerId="AD"/>
  <p188:author id="{BE8DD340-D6BE-CA48-D63E-9E50EAEB6023}" name="LAZARUS, Lauren" initials="LL" userId="S::Lauren.LAZARUS@nspo.gov.au::1e31aaba-7dbf-42a1-8c5f-e5ec9e20f700" providerId="AD"/>
  <p188:author id="{7F2E0E4A-0E15-9847-E3DB-268D8AE3D1AF}" name="MULLIN, Ina" initials="IM" userId="S::Ina.MULLIN@nspo.gov.au::6f0abfb8-ff7d-4a81-bac8-c8cfa6426607" providerId="AD"/>
  <p188:author id="{DAEBD1E6-4A42-2DD2-AE4C-0D83A441E095}" name="Carly Hitchcock" initials="CH" userId="S::carly@impactdigi.com.au::acd6255a-8428-429a-9e6c-2bc052092f0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4E7F5"/>
    <a:srgbClr val="F8F7F1"/>
    <a:srgbClr val="FAA528"/>
    <a:srgbClr val="A8B5DD"/>
    <a:srgbClr val="E29CC1"/>
    <a:srgbClr val="6BBE7F"/>
    <a:srgbClr val="07AD57"/>
    <a:srgbClr val="B1C6C1"/>
    <a:srgbClr val="E4EBE9"/>
    <a:srgbClr val="CEDB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690"/>
  </p:normalViewPr>
  <p:slideViewPr>
    <p:cSldViewPr snapToGrid="0">
      <p:cViewPr varScale="1">
        <p:scale>
          <a:sx n="107" d="100"/>
          <a:sy n="107" d="100"/>
        </p:scale>
        <p:origin x="848" y="160"/>
      </p:cViewPr>
      <p:guideLst>
        <p:guide orient="horz" pos="2160"/>
        <p:guide pos="3840"/>
      </p:guideLst>
    </p:cSldViewPr>
  </p:slideViewPr>
  <p:outlineViewPr>
    <p:cViewPr>
      <p:scale>
        <a:sx n="33" d="100"/>
        <a:sy n="33" d="100"/>
      </p:scale>
      <p:origin x="0" y="-184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882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a:t>
            </a:fld>
            <a:endParaRPr lang="en-AU"/>
          </a:p>
        </p:txBody>
      </p:sp>
    </p:spTree>
    <p:extLst>
      <p:ext uri="{BB962C8B-B14F-4D97-AF65-F5344CB8AC3E}">
        <p14:creationId xmlns:p14="http://schemas.microsoft.com/office/powerpoint/2010/main" val="2054005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10B4-750D-5611-CC1F-9D561CD4CE4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76112DD-E266-0E47-1973-625C3656CDC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CDBC7A3-2F18-9457-7C3D-5EA76E3B93F3}"/>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a:t>
            </a:fld>
            <a:endParaRPr lang="en-AU"/>
          </a:p>
        </p:txBody>
      </p:sp>
    </p:spTree>
    <p:extLst>
      <p:ext uri="{BB962C8B-B14F-4D97-AF65-F5344CB8AC3E}">
        <p14:creationId xmlns:p14="http://schemas.microsoft.com/office/powerpoint/2010/main" val="400733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593E6-945A-C13D-8634-59C1B65CC23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84721F6-718E-9791-413D-F19271A2639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1F329EF-F939-23CF-4968-1AACA68A45DF}"/>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a:t>
            </a:fld>
            <a:endParaRPr lang="en-AU"/>
          </a:p>
        </p:txBody>
      </p:sp>
    </p:spTree>
    <p:extLst>
      <p:ext uri="{BB962C8B-B14F-4D97-AF65-F5344CB8AC3E}">
        <p14:creationId xmlns:p14="http://schemas.microsoft.com/office/powerpoint/2010/main" val="627412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B81CE-6DB8-6165-D97F-C1E677074DE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24B1C28-B11F-E429-70C7-109AD087555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F819C3B-5459-327B-45F9-2A2A66C63B61}"/>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a:t>
            </a:fld>
            <a:endParaRPr lang="en-AU"/>
          </a:p>
        </p:txBody>
      </p:sp>
    </p:spTree>
    <p:extLst>
      <p:ext uri="{BB962C8B-B14F-4D97-AF65-F5344CB8AC3E}">
        <p14:creationId xmlns:p14="http://schemas.microsoft.com/office/powerpoint/2010/main" val="2052741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9A240-FE28-40BD-B461-840D862F7EF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B0651CBA-C874-4CC5-9A91-657B6BE7C7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i="1" u="sng">
              <a:solidFill>
                <a:schemeClr val="tx1"/>
              </a:solidFill>
            </a:endParaRPr>
          </a:p>
        </p:txBody>
      </p:sp>
      <p:sp>
        <p:nvSpPr>
          <p:cNvPr id="4" name="Slide Number Placeholder 3">
            <a:extLst>
              <a:ext uri="{FF2B5EF4-FFF2-40B4-BE49-F238E27FC236}">
                <a16:creationId xmlns:a16="http://schemas.microsoft.com/office/drawing/2014/main" id="{F65CC50F-D028-B991-0879-499FB492A2E9}"/>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5</a:t>
            </a:fld>
            <a:endParaRPr lang="en-AU"/>
          </a:p>
        </p:txBody>
      </p:sp>
    </p:spTree>
    <p:extLst>
      <p:ext uri="{BB962C8B-B14F-4D97-AF65-F5344CB8AC3E}">
        <p14:creationId xmlns:p14="http://schemas.microsoft.com/office/powerpoint/2010/main" val="3995851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E8812-B612-CA6E-86F4-5912C9AAEDC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B09E6B37-5A54-DA26-2F1E-A76D2E17253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23B941A-CA20-1A15-AC86-8ABC1E97F4D8}"/>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6</a:t>
            </a:fld>
            <a:endParaRPr lang="en-AU"/>
          </a:p>
        </p:txBody>
      </p:sp>
    </p:spTree>
    <p:extLst>
      <p:ext uri="{BB962C8B-B14F-4D97-AF65-F5344CB8AC3E}">
        <p14:creationId xmlns:p14="http://schemas.microsoft.com/office/powerpoint/2010/main" val="130725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98ABB-2B45-2ECA-2A4D-5D1E7B27D6F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DE29BD9-022E-20BB-2825-313595EB1DD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BBBA0C2-930F-A7E6-0ACE-2AE74321FD99}"/>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7</a:t>
            </a:fld>
            <a:endParaRPr lang="en-AU"/>
          </a:p>
        </p:txBody>
      </p:sp>
    </p:spTree>
    <p:extLst>
      <p:ext uri="{BB962C8B-B14F-4D97-AF65-F5344CB8AC3E}">
        <p14:creationId xmlns:p14="http://schemas.microsoft.com/office/powerpoint/2010/main" val="3840629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40E51-B2ED-FCAB-F5FD-1305AD846DD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87E8C13-AA10-BB38-088F-85D02A3E2D8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329E32E-B2FE-382D-99D6-20425585AD77}"/>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8</a:t>
            </a:fld>
            <a:endParaRPr lang="en-AU"/>
          </a:p>
        </p:txBody>
      </p:sp>
    </p:spTree>
    <p:extLst>
      <p:ext uri="{BB962C8B-B14F-4D97-AF65-F5344CB8AC3E}">
        <p14:creationId xmlns:p14="http://schemas.microsoft.com/office/powerpoint/2010/main" val="1797290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F1511-3A4F-9677-3ADA-C17F6BB9AFE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3D440D51-F97E-7376-E303-8B9955D4B34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627CEB9-D945-84B1-3D6C-56D1E7CC3918}"/>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9</a:t>
            </a:fld>
            <a:endParaRPr lang="en-AU"/>
          </a:p>
        </p:txBody>
      </p:sp>
    </p:spTree>
    <p:extLst>
      <p:ext uri="{BB962C8B-B14F-4D97-AF65-F5344CB8AC3E}">
        <p14:creationId xmlns:p14="http://schemas.microsoft.com/office/powerpoint/2010/main" val="217262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ADE9E-D10D-AEFF-DD29-A6B558F5580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847EED5-5C6D-72E8-28F8-28CB5300F1D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BCEDC22-4F18-50BA-4109-D0BD7739C8EC}"/>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10</a:t>
            </a:fld>
            <a:endParaRPr lang="en-AU"/>
          </a:p>
        </p:txBody>
      </p:sp>
    </p:spTree>
    <p:extLst>
      <p:ext uri="{BB962C8B-B14F-4D97-AF65-F5344CB8AC3E}">
        <p14:creationId xmlns:p14="http://schemas.microsoft.com/office/powerpoint/2010/main" val="2095405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3E1C9-D39F-381D-0BFB-A8E6F83BF376}"/>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A49B5F0-64B3-926F-479F-7C86423ABF4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07EC338-C3D5-3254-3661-3EE95FC7512B}"/>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11</a:t>
            </a:fld>
            <a:endParaRPr lang="en-AU"/>
          </a:p>
        </p:txBody>
      </p:sp>
    </p:spTree>
    <p:extLst>
      <p:ext uri="{BB962C8B-B14F-4D97-AF65-F5344CB8AC3E}">
        <p14:creationId xmlns:p14="http://schemas.microsoft.com/office/powerpoint/2010/main" val="1070596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B66A4-1D68-39CB-0644-60D462B9E13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95480A6-16D1-8D3A-8B6D-EC36BD6B15A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A0B4498-1F62-98C3-2957-C1E48D1981C7}"/>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12</a:t>
            </a:fld>
            <a:endParaRPr lang="en-AU"/>
          </a:p>
        </p:txBody>
      </p:sp>
    </p:spTree>
    <p:extLst>
      <p:ext uri="{BB962C8B-B14F-4D97-AF65-F5344CB8AC3E}">
        <p14:creationId xmlns:p14="http://schemas.microsoft.com/office/powerpoint/2010/main" val="165809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6C98A-C7D4-4348-E3EE-DE5087BBC48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0CFC117-A5FE-652B-BBD9-36B5C713B70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5777F12-8499-D463-CF22-9117AFBF5286}"/>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13</a:t>
            </a:fld>
            <a:endParaRPr lang="en-AU"/>
          </a:p>
        </p:txBody>
      </p:sp>
    </p:spTree>
    <p:extLst>
      <p:ext uri="{BB962C8B-B14F-4D97-AF65-F5344CB8AC3E}">
        <p14:creationId xmlns:p14="http://schemas.microsoft.com/office/powerpoint/2010/main" val="3650963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DE9FF-D032-AC8B-EDF7-FE4A0B3E5A7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0361434-7071-404E-62F7-FF2836DCABA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53BA64F-FC09-A1CE-E62A-23A51C1405E9}"/>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14</a:t>
            </a:fld>
            <a:endParaRPr lang="en-AU"/>
          </a:p>
        </p:txBody>
      </p:sp>
    </p:spTree>
    <p:extLst>
      <p:ext uri="{BB962C8B-B14F-4D97-AF65-F5344CB8AC3E}">
        <p14:creationId xmlns:p14="http://schemas.microsoft.com/office/powerpoint/2010/main" val="444602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1F785-AED3-FCAE-1B4A-5F17777F059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0B6EF47-9B13-9A81-1FB8-D5E8658EB34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5AFB8E1-ECC0-2B75-4F3F-EFB65675A3D0}"/>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15</a:t>
            </a:fld>
            <a:endParaRPr lang="en-AU"/>
          </a:p>
        </p:txBody>
      </p:sp>
    </p:spTree>
    <p:extLst>
      <p:ext uri="{BB962C8B-B14F-4D97-AF65-F5344CB8AC3E}">
        <p14:creationId xmlns:p14="http://schemas.microsoft.com/office/powerpoint/2010/main" val="4200660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CE2CE-69B6-298F-D5EE-B98DDC2360D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DEE64B0-9235-1F73-5C68-9BFEB590676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8434552-0A34-F277-2E6C-C6DAA14736D3}"/>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16</a:t>
            </a:fld>
            <a:endParaRPr lang="en-AU"/>
          </a:p>
        </p:txBody>
      </p:sp>
    </p:spTree>
    <p:extLst>
      <p:ext uri="{BB962C8B-B14F-4D97-AF65-F5344CB8AC3E}">
        <p14:creationId xmlns:p14="http://schemas.microsoft.com/office/powerpoint/2010/main" val="3176540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27A2C-9539-14B6-94EC-1DB71542497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C9D1A7D-20CF-C0EB-73AB-4858EA90DB3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DEF9B5E-8AC4-A774-FC3F-22E35F0AF333}"/>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17</a:t>
            </a:fld>
            <a:endParaRPr lang="en-AU"/>
          </a:p>
        </p:txBody>
      </p:sp>
    </p:spTree>
    <p:extLst>
      <p:ext uri="{BB962C8B-B14F-4D97-AF65-F5344CB8AC3E}">
        <p14:creationId xmlns:p14="http://schemas.microsoft.com/office/powerpoint/2010/main" val="1154481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83D81-C59C-800B-B493-FB593C7DBB3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B767B82-AF8B-4DD3-55DC-9F4C4E48712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A3EC8A8-6A37-9BA9-B78C-298C2E3AC867}"/>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18</a:t>
            </a:fld>
            <a:endParaRPr lang="en-AU"/>
          </a:p>
        </p:txBody>
      </p:sp>
    </p:spTree>
    <p:extLst>
      <p:ext uri="{BB962C8B-B14F-4D97-AF65-F5344CB8AC3E}">
        <p14:creationId xmlns:p14="http://schemas.microsoft.com/office/powerpoint/2010/main" val="1169755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1C639-041A-4CAC-16D2-56080B7C782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3929756D-6510-1B72-7B3E-EADF4DD6920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AE57A86-B691-0F53-915D-0EA7B2585FC6}"/>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19</a:t>
            </a:fld>
            <a:endParaRPr lang="en-AU"/>
          </a:p>
        </p:txBody>
      </p:sp>
    </p:spTree>
    <p:extLst>
      <p:ext uri="{BB962C8B-B14F-4D97-AF65-F5344CB8AC3E}">
        <p14:creationId xmlns:p14="http://schemas.microsoft.com/office/powerpoint/2010/main" val="1031442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D82CB-89F0-98D1-3D59-7B2E43675A8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5EE2087-E8BA-D57A-AEC3-93E026E377E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85FB873-422A-3A3A-790C-FDFB3493FB4C}"/>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20</a:t>
            </a:fld>
            <a:endParaRPr lang="en-AU"/>
          </a:p>
        </p:txBody>
      </p:sp>
    </p:spTree>
    <p:extLst>
      <p:ext uri="{BB962C8B-B14F-4D97-AF65-F5344CB8AC3E}">
        <p14:creationId xmlns:p14="http://schemas.microsoft.com/office/powerpoint/2010/main" val="3782129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949A-71A8-272B-886C-C9FC0633CBC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B4FD732C-D291-1E9C-B668-5D68C1E4B9C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223AD16-E8C4-F555-0FEE-BF6697E4C11A}"/>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21</a:t>
            </a:fld>
            <a:endParaRPr lang="en-AU"/>
          </a:p>
        </p:txBody>
      </p:sp>
    </p:spTree>
    <p:extLst>
      <p:ext uri="{BB962C8B-B14F-4D97-AF65-F5344CB8AC3E}">
        <p14:creationId xmlns:p14="http://schemas.microsoft.com/office/powerpoint/2010/main" val="1397236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C49A6-992A-72AC-ACC2-9827D2C24116}"/>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A017F8B-B6AE-4B07-6FEF-CCB292F72A4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ED021BE-E20D-C73C-6EC9-1D970928B191}"/>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22</a:t>
            </a:fld>
            <a:endParaRPr lang="en-AU"/>
          </a:p>
        </p:txBody>
      </p:sp>
    </p:spTree>
    <p:extLst>
      <p:ext uri="{BB962C8B-B14F-4D97-AF65-F5344CB8AC3E}">
        <p14:creationId xmlns:p14="http://schemas.microsoft.com/office/powerpoint/2010/main" val="795272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0743D-D8A7-6996-589A-267D13878F7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28FAAC4B-BDD9-80A2-E7AC-F2257515D99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129AF37-CA98-B176-0553-EE1C670F54C0}"/>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23</a:t>
            </a:fld>
            <a:endParaRPr lang="en-AU"/>
          </a:p>
        </p:txBody>
      </p:sp>
    </p:spTree>
    <p:extLst>
      <p:ext uri="{BB962C8B-B14F-4D97-AF65-F5344CB8AC3E}">
        <p14:creationId xmlns:p14="http://schemas.microsoft.com/office/powerpoint/2010/main" val="3328313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01B75-E26D-8AE9-9E08-E00BCDC28DB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B49EA68E-E11C-9003-2E40-C6945624569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8E58A99-2196-8FC8-00A3-DFA7477B12DD}"/>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24</a:t>
            </a:fld>
            <a:endParaRPr lang="en-AU"/>
          </a:p>
        </p:txBody>
      </p:sp>
    </p:spTree>
    <p:extLst>
      <p:ext uri="{BB962C8B-B14F-4D97-AF65-F5344CB8AC3E}">
        <p14:creationId xmlns:p14="http://schemas.microsoft.com/office/powerpoint/2010/main" val="1663986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4CD52-F324-5DF3-AEB9-3CCB78CCC49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A83973F5-B23F-6A80-3DB0-CCB1CA87BF6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F4B6A7C-8BC0-484A-9594-694B6FF6D1FA}"/>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25</a:t>
            </a:fld>
            <a:endParaRPr lang="en-AU"/>
          </a:p>
        </p:txBody>
      </p:sp>
    </p:spTree>
    <p:extLst>
      <p:ext uri="{BB962C8B-B14F-4D97-AF65-F5344CB8AC3E}">
        <p14:creationId xmlns:p14="http://schemas.microsoft.com/office/powerpoint/2010/main" val="3208994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FC37B-A280-D312-6FB9-5BF43EB2611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AE71B2F3-4FFA-307F-6342-EEE29789900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8E30B18-292F-3E00-0C76-FC01B1427C00}"/>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26</a:t>
            </a:fld>
            <a:endParaRPr lang="en-AU"/>
          </a:p>
        </p:txBody>
      </p:sp>
    </p:spTree>
    <p:extLst>
      <p:ext uri="{BB962C8B-B14F-4D97-AF65-F5344CB8AC3E}">
        <p14:creationId xmlns:p14="http://schemas.microsoft.com/office/powerpoint/2010/main" val="4106830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95F87-3783-3214-E566-2678AC7A19A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8CC4BCD-B5B1-6835-33CE-43DD758EE2D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9EB6B44-AF13-72BD-7DB1-C6CD73EFA725}"/>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27</a:t>
            </a:fld>
            <a:endParaRPr lang="en-AU"/>
          </a:p>
        </p:txBody>
      </p:sp>
    </p:spTree>
    <p:extLst>
      <p:ext uri="{BB962C8B-B14F-4D97-AF65-F5344CB8AC3E}">
        <p14:creationId xmlns:p14="http://schemas.microsoft.com/office/powerpoint/2010/main" val="494996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4F4EA-C1B1-F00A-E708-B1149988D49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2E5999E-EC7B-A00B-C5D5-1978F683A98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17E95D5-129D-EF12-F993-B9949065F466}"/>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28</a:t>
            </a:fld>
            <a:endParaRPr lang="en-AU"/>
          </a:p>
        </p:txBody>
      </p:sp>
    </p:spTree>
    <p:extLst>
      <p:ext uri="{BB962C8B-B14F-4D97-AF65-F5344CB8AC3E}">
        <p14:creationId xmlns:p14="http://schemas.microsoft.com/office/powerpoint/2010/main" val="3890413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40DF2-84C9-0B06-A0FA-76D1805C6BC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7EEE8CC-15C7-30C5-6DF7-08120D67194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1EE407E-5AE6-1302-1676-D08E5DF98AE9}"/>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29</a:t>
            </a:fld>
            <a:endParaRPr lang="en-AU"/>
          </a:p>
        </p:txBody>
      </p:sp>
    </p:spTree>
    <p:extLst>
      <p:ext uri="{BB962C8B-B14F-4D97-AF65-F5344CB8AC3E}">
        <p14:creationId xmlns:p14="http://schemas.microsoft.com/office/powerpoint/2010/main" val="9905665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4FB3E-B68A-08E3-CD85-0786C89DD04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E2E889C-C064-515C-E503-10C92E7210C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96B478A-1663-2E5A-C91A-1F7AF6B92724}"/>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30</a:t>
            </a:fld>
            <a:endParaRPr lang="en-AU"/>
          </a:p>
        </p:txBody>
      </p:sp>
    </p:spTree>
    <p:extLst>
      <p:ext uri="{BB962C8B-B14F-4D97-AF65-F5344CB8AC3E}">
        <p14:creationId xmlns:p14="http://schemas.microsoft.com/office/powerpoint/2010/main" val="1885647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B2DB7-A0EF-274C-275B-E8109FAE6D8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79E839E-B53D-E97D-0399-EE088C7028E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ADE90F3-CDDC-35F7-7033-D672E1D0BB96}"/>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31</a:t>
            </a:fld>
            <a:endParaRPr lang="en-AU"/>
          </a:p>
        </p:txBody>
      </p:sp>
    </p:spTree>
    <p:extLst>
      <p:ext uri="{BB962C8B-B14F-4D97-AF65-F5344CB8AC3E}">
        <p14:creationId xmlns:p14="http://schemas.microsoft.com/office/powerpoint/2010/main" val="1834547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F4F9-8CF2-7025-E942-BD3B6B130D6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CCB95F8-6562-B807-1CFA-B99B43109E1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1F69213-7FD0-62F4-71D7-797BD38B0381}"/>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32</a:t>
            </a:fld>
            <a:endParaRPr lang="en-AU"/>
          </a:p>
        </p:txBody>
      </p:sp>
    </p:spTree>
    <p:extLst>
      <p:ext uri="{BB962C8B-B14F-4D97-AF65-F5344CB8AC3E}">
        <p14:creationId xmlns:p14="http://schemas.microsoft.com/office/powerpoint/2010/main" val="653101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2CBC0-575D-B7E4-2870-E1DD1AA6D5A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B95326F-6A01-B131-41C6-CC3F90D6236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9AACF4F-C0DB-8DB2-A542-1F5672EA12AA}"/>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33</a:t>
            </a:fld>
            <a:endParaRPr lang="en-AU"/>
          </a:p>
        </p:txBody>
      </p:sp>
    </p:spTree>
    <p:extLst>
      <p:ext uri="{BB962C8B-B14F-4D97-AF65-F5344CB8AC3E}">
        <p14:creationId xmlns:p14="http://schemas.microsoft.com/office/powerpoint/2010/main" val="20303543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6F30E-8E52-3DC9-C1D6-09228EC56A7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9695A00-B725-455B-326F-C5A696C5012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031C3D6-28F6-7CA5-DE9F-47E625292DA6}"/>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34</a:t>
            </a:fld>
            <a:endParaRPr lang="en-AU"/>
          </a:p>
        </p:txBody>
      </p:sp>
    </p:spTree>
    <p:extLst>
      <p:ext uri="{BB962C8B-B14F-4D97-AF65-F5344CB8AC3E}">
        <p14:creationId xmlns:p14="http://schemas.microsoft.com/office/powerpoint/2010/main" val="17412232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F26B1-8237-6F67-669E-C0BECCB7919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6F0898B-602B-5B03-9421-F91A800D09C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95F5DE9-33D3-1FFE-0632-C7B5A7FA63D9}"/>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35</a:t>
            </a:fld>
            <a:endParaRPr lang="en-AU"/>
          </a:p>
        </p:txBody>
      </p:sp>
    </p:spTree>
    <p:extLst>
      <p:ext uri="{BB962C8B-B14F-4D97-AF65-F5344CB8AC3E}">
        <p14:creationId xmlns:p14="http://schemas.microsoft.com/office/powerpoint/2010/main" val="260475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925E3-57A0-6A0E-FBC7-23D9CB807D3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F521774-BFAC-2E2D-97DC-8E63017BF66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5E4049F-427D-0789-D4EB-06A82DB01BED}"/>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36</a:t>
            </a:fld>
            <a:endParaRPr lang="en-AU"/>
          </a:p>
        </p:txBody>
      </p:sp>
    </p:spTree>
    <p:extLst>
      <p:ext uri="{BB962C8B-B14F-4D97-AF65-F5344CB8AC3E}">
        <p14:creationId xmlns:p14="http://schemas.microsoft.com/office/powerpoint/2010/main" val="2087456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5F681-0F77-25F8-AC5C-51B39267D6A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BA7DDDB-2400-5F47-2D3E-C300DD974AE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1CD8ED8-5919-4FCE-C28C-246288FA0DFF}"/>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37</a:t>
            </a:fld>
            <a:endParaRPr lang="en-AU"/>
          </a:p>
        </p:txBody>
      </p:sp>
    </p:spTree>
    <p:extLst>
      <p:ext uri="{BB962C8B-B14F-4D97-AF65-F5344CB8AC3E}">
        <p14:creationId xmlns:p14="http://schemas.microsoft.com/office/powerpoint/2010/main" val="40330066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19BC0-D935-4E16-E282-648BFC42EA38}"/>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30B3BE8-AFC3-F4F7-B343-EA38CCF3216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617FB92-A8FE-8DB4-BB77-A1233213C474}"/>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38</a:t>
            </a:fld>
            <a:endParaRPr lang="en-AU"/>
          </a:p>
        </p:txBody>
      </p:sp>
    </p:spTree>
    <p:extLst>
      <p:ext uri="{BB962C8B-B14F-4D97-AF65-F5344CB8AC3E}">
        <p14:creationId xmlns:p14="http://schemas.microsoft.com/office/powerpoint/2010/main" val="20277817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B8719-9D9D-A9C3-4AF4-A43E4C4EDA2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46DBF00-A7E7-056E-70AC-A93F6B1C204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42CC33C-0C24-92E5-040F-5A403C5BB70F}"/>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39</a:t>
            </a:fld>
            <a:endParaRPr lang="en-AU"/>
          </a:p>
        </p:txBody>
      </p:sp>
    </p:spTree>
    <p:extLst>
      <p:ext uri="{BB962C8B-B14F-4D97-AF65-F5344CB8AC3E}">
        <p14:creationId xmlns:p14="http://schemas.microsoft.com/office/powerpoint/2010/main" val="1980610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CAADB-BE54-3D30-4148-EFE1808DF09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4A51117-28E6-C934-1715-DC1C9274A16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7FD6C01-56F5-5A40-1860-D07EE8115137}"/>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40</a:t>
            </a:fld>
            <a:endParaRPr lang="en-AU"/>
          </a:p>
        </p:txBody>
      </p:sp>
    </p:spTree>
    <p:extLst>
      <p:ext uri="{BB962C8B-B14F-4D97-AF65-F5344CB8AC3E}">
        <p14:creationId xmlns:p14="http://schemas.microsoft.com/office/powerpoint/2010/main" val="27809020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BE466-4932-3505-B803-52EFC57C961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2705FE61-24CA-0B0E-F06B-3B19010FCEA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C639508-0A00-67DF-0901-D8A9C3BE5427}"/>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41</a:t>
            </a:fld>
            <a:endParaRPr lang="en-AU"/>
          </a:p>
        </p:txBody>
      </p:sp>
    </p:spTree>
    <p:extLst>
      <p:ext uri="{BB962C8B-B14F-4D97-AF65-F5344CB8AC3E}">
        <p14:creationId xmlns:p14="http://schemas.microsoft.com/office/powerpoint/2010/main" val="20509719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4AA64-73F3-0138-870F-3A88F88E5C8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95591DA-7011-729E-823A-8F899046D86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5C094C6-4F88-B22E-36B5-C3D2A964BBA2}"/>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42</a:t>
            </a:fld>
            <a:endParaRPr lang="en-AU"/>
          </a:p>
        </p:txBody>
      </p:sp>
    </p:spTree>
    <p:extLst>
      <p:ext uri="{BB962C8B-B14F-4D97-AF65-F5344CB8AC3E}">
        <p14:creationId xmlns:p14="http://schemas.microsoft.com/office/powerpoint/2010/main" val="21957988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98B38-51A5-1AD7-818B-C755424E4472}"/>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1E01A77-B60E-89E2-C20D-4E9B02366D3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432F717-5148-CD43-CECE-0695A145C0EA}"/>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43</a:t>
            </a:fld>
            <a:endParaRPr lang="en-AU"/>
          </a:p>
        </p:txBody>
      </p:sp>
    </p:spTree>
    <p:extLst>
      <p:ext uri="{BB962C8B-B14F-4D97-AF65-F5344CB8AC3E}">
        <p14:creationId xmlns:p14="http://schemas.microsoft.com/office/powerpoint/2010/main" val="619125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3DE78-D494-541E-4428-31E6B36B3C3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7F9121A-62FF-AEDC-B4DC-86A76B4BB55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7A3EB84-68F5-5518-B147-84555DB4EECE}"/>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44</a:t>
            </a:fld>
            <a:endParaRPr lang="en-AU"/>
          </a:p>
        </p:txBody>
      </p:sp>
    </p:spTree>
    <p:extLst>
      <p:ext uri="{BB962C8B-B14F-4D97-AF65-F5344CB8AC3E}">
        <p14:creationId xmlns:p14="http://schemas.microsoft.com/office/powerpoint/2010/main" val="7748253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4496D-550E-06E8-5371-3045C799769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3EFB5EF7-B105-1B02-C81C-99537716335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7A35DF9-CDBF-7104-FC0A-1B5675EDB8F9}"/>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45</a:t>
            </a:fld>
            <a:endParaRPr lang="en-AU"/>
          </a:p>
        </p:txBody>
      </p:sp>
    </p:spTree>
    <p:extLst>
      <p:ext uri="{BB962C8B-B14F-4D97-AF65-F5344CB8AC3E}">
        <p14:creationId xmlns:p14="http://schemas.microsoft.com/office/powerpoint/2010/main" val="7984715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C29AB-BA79-2702-A59A-66396611123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9BBACE6-14A5-27E7-D751-043A69032BB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07068A5-3332-A61F-9AD3-535BDF299BE4}"/>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46</a:t>
            </a:fld>
            <a:endParaRPr lang="en-AU"/>
          </a:p>
        </p:txBody>
      </p:sp>
    </p:spTree>
    <p:extLst>
      <p:ext uri="{BB962C8B-B14F-4D97-AF65-F5344CB8AC3E}">
        <p14:creationId xmlns:p14="http://schemas.microsoft.com/office/powerpoint/2010/main" val="41459743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D9568-B53F-44EF-0FB1-A740BCEB011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F6B37DB-1413-3A99-F157-F4E0B7A7DE7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EA43DC1-C72D-ACC8-A2DC-A9BA0EA5BB25}"/>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47</a:t>
            </a:fld>
            <a:endParaRPr lang="en-AU"/>
          </a:p>
        </p:txBody>
      </p:sp>
    </p:spTree>
    <p:extLst>
      <p:ext uri="{BB962C8B-B14F-4D97-AF65-F5344CB8AC3E}">
        <p14:creationId xmlns:p14="http://schemas.microsoft.com/office/powerpoint/2010/main" val="607178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32A12-44B0-A0DA-CA39-EAB4A22F8BF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A30E4BF-16D7-B96A-8DDA-3BDE6B34223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C8993D7-1141-BABC-53C8-DA13A162812A}"/>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48</a:t>
            </a:fld>
            <a:endParaRPr lang="en-AU"/>
          </a:p>
        </p:txBody>
      </p:sp>
    </p:spTree>
    <p:extLst>
      <p:ext uri="{BB962C8B-B14F-4D97-AF65-F5344CB8AC3E}">
        <p14:creationId xmlns:p14="http://schemas.microsoft.com/office/powerpoint/2010/main" val="39185039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EE7BD-2D3A-DC72-D9CD-9AC273711F1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EA4721B-D9ED-78A0-BE2D-C83918345D8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53D56F5-7E9D-5246-F7AA-1F6B94D8F0B0}"/>
              </a:ext>
            </a:extLst>
          </p:cNvPr>
          <p:cNvSpPr>
            <a:spLocks noGrp="1"/>
          </p:cNvSpPr>
          <p:nvPr>
            <p:ph type="sldNum" sz="quarter" idx="4294967295"/>
          </p:nvPr>
        </p:nvSpPr>
        <p:spPr>
          <a:xfrm>
            <a:off x="3884613" y="8685213"/>
            <a:ext cx="2971800" cy="458787"/>
          </a:xfrm>
          <a:prstGeom prst="rect">
            <a:avLst/>
          </a:prstGeom>
        </p:spPr>
        <p:txBody>
          <a:bodyPr/>
          <a:lstStyle/>
          <a:p>
            <a:fld id="{C560EE03-0C28-42DF-AFC1-680C704E91F5}" type="slidenum">
              <a:rPr lang="en-AU" smtClean="0"/>
              <a:t>49</a:t>
            </a:fld>
            <a:endParaRPr lang="en-AU"/>
          </a:p>
        </p:txBody>
      </p:sp>
    </p:spTree>
    <p:extLst>
      <p:ext uri="{BB962C8B-B14F-4D97-AF65-F5344CB8AC3E}">
        <p14:creationId xmlns:p14="http://schemas.microsoft.com/office/powerpoint/2010/main" val="3086575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70106F-9470-7C26-9938-BA990B4EB844}"/>
              </a:ext>
            </a:extLst>
          </p:cNvPr>
          <p:cNvSpPr>
            <a:spLocks noGrp="1"/>
          </p:cNvSpPr>
          <p:nvPr>
            <p:ph type="dt" sz="half" idx="10"/>
          </p:nvPr>
        </p:nvSpPr>
        <p:spPr/>
        <p:txBody>
          <a:bodyPr/>
          <a:lstStyle/>
          <a:p>
            <a:fld id="{6FAEACDD-33FE-4ACD-88E6-BF717496EA24}" type="datetimeFigureOut">
              <a:rPr lang="en-AU" smtClean="0"/>
              <a:t>8/09/2026</a:t>
            </a:fld>
            <a:endParaRPr lang="en-AU"/>
          </a:p>
        </p:txBody>
      </p:sp>
      <p:sp>
        <p:nvSpPr>
          <p:cNvPr id="3" name="Footer Placeholder 2">
            <a:extLst>
              <a:ext uri="{FF2B5EF4-FFF2-40B4-BE49-F238E27FC236}">
                <a16:creationId xmlns:a16="http://schemas.microsoft.com/office/drawing/2014/main" id="{0496DF9C-4A3C-A65E-97AE-AE50944CA6A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F432447A-8CDD-D877-61DA-3E4CC57D4856}"/>
              </a:ext>
            </a:extLst>
          </p:cNvPr>
          <p:cNvSpPr>
            <a:spLocks noGrp="1"/>
          </p:cNvSpPr>
          <p:nvPr>
            <p:ph type="sldNum" sz="quarter" idx="12"/>
          </p:nvPr>
        </p:nvSpPr>
        <p:spPr/>
        <p:txBody>
          <a:bodyPr/>
          <a:lstStyle/>
          <a:p>
            <a:fld id="{79D6CB8A-7118-48D8-B19B-CAC0D1D6302B}" type="slidenum">
              <a:rPr lang="en-AU" smtClean="0"/>
              <a:t>‹#›</a:t>
            </a:fld>
            <a:endParaRPr lang="en-AU"/>
          </a:p>
        </p:txBody>
      </p:sp>
      <p:grpSp>
        <p:nvGrpSpPr>
          <p:cNvPr id="5" name="Group 4">
            <a:extLst>
              <a:ext uri="{FF2B5EF4-FFF2-40B4-BE49-F238E27FC236}">
                <a16:creationId xmlns:a16="http://schemas.microsoft.com/office/drawing/2014/main" id="{B424AB79-C7DA-7685-A46C-99BFF8A2BF65}"/>
              </a:ext>
            </a:extLst>
          </p:cNvPr>
          <p:cNvGrpSpPr/>
          <p:nvPr userDrawn="1"/>
        </p:nvGrpSpPr>
        <p:grpSpPr>
          <a:xfrm>
            <a:off x="10480919" y="214589"/>
            <a:ext cx="1492653" cy="807761"/>
            <a:chOff x="10506319" y="203345"/>
            <a:chExt cx="1492653" cy="807761"/>
          </a:xfrm>
        </p:grpSpPr>
        <p:sp>
          <p:nvSpPr>
            <p:cNvPr id="6" name="Speech Bubble: Rectangle with Corners Rounded 6">
              <a:extLst>
                <a:ext uri="{FF2B5EF4-FFF2-40B4-BE49-F238E27FC236}">
                  <a16:creationId xmlns:a16="http://schemas.microsoft.com/office/drawing/2014/main" id="{FD889D5B-4908-843B-374B-FA7F802923E2}"/>
                </a:ext>
              </a:extLst>
            </p:cNvPr>
            <p:cNvSpPr/>
            <p:nvPr/>
          </p:nvSpPr>
          <p:spPr>
            <a:xfrm>
              <a:off x="10548732" y="203345"/>
              <a:ext cx="1450240" cy="807761"/>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A3E85EA4-7A0D-21E4-9A91-5BA59D80C93D}"/>
                </a:ext>
              </a:extLst>
            </p:cNvPr>
            <p:cNvSpPr txBox="1"/>
            <p:nvPr/>
          </p:nvSpPr>
          <p:spPr>
            <a:xfrm>
              <a:off x="10506319" y="238289"/>
              <a:ext cx="1492653" cy="760144"/>
            </a:xfrm>
            <a:prstGeom prst="rect">
              <a:avLst/>
            </a:prstGeom>
            <a:noFill/>
          </p:spPr>
          <p:txBody>
            <a:bodyPr wrap="square" rtlCol="0">
              <a:spAutoFit/>
            </a:bodyPr>
            <a:lstStyle/>
            <a:p>
              <a:pPr algn="ctr">
                <a:lnSpc>
                  <a:spcPts val="1300"/>
                </a:lnSpc>
              </a:pPr>
              <a:r>
                <a:rPr lang="en-AU" sz="1200">
                  <a:solidFill>
                    <a:srgbClr val="FF0000"/>
                  </a:solidFill>
                </a:rPr>
                <a:t>Go to the slide master to insert your logo here </a:t>
              </a:r>
              <a:br>
                <a:rPr lang="en-AU" sz="1200">
                  <a:solidFill>
                    <a:srgbClr val="FF0000"/>
                  </a:solidFill>
                </a:rPr>
              </a:br>
              <a:r>
                <a:rPr lang="en-AU" sz="1200">
                  <a:solidFill>
                    <a:srgbClr val="FF0000"/>
                  </a:solidFill>
                </a:rPr>
                <a:t>(See p18 of Guide)</a:t>
              </a:r>
            </a:p>
          </p:txBody>
        </p:sp>
      </p:grpSp>
    </p:spTree>
    <p:extLst>
      <p:ext uri="{BB962C8B-B14F-4D97-AF65-F5344CB8AC3E}">
        <p14:creationId xmlns:p14="http://schemas.microsoft.com/office/powerpoint/2010/main" val="62564068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A30CA4-F21D-E8C8-00B4-5F9FB57867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a:extLst>
              <a:ext uri="{FF2B5EF4-FFF2-40B4-BE49-F238E27FC236}">
                <a16:creationId xmlns:a16="http://schemas.microsoft.com/office/drawing/2014/main" id="{6F33B95C-B395-3798-3920-DA341F15E0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B5C8848E-F736-4B15-C4C1-E10DB066E7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AEACDD-33FE-4ACD-88E6-BF717496EA24}" type="datetimeFigureOut">
              <a:rPr lang="en-AU" smtClean="0"/>
              <a:t>8/09/2026</a:t>
            </a:fld>
            <a:endParaRPr lang="en-AU"/>
          </a:p>
        </p:txBody>
      </p:sp>
      <p:sp>
        <p:nvSpPr>
          <p:cNvPr id="5" name="Footer Placeholder 4">
            <a:extLst>
              <a:ext uri="{FF2B5EF4-FFF2-40B4-BE49-F238E27FC236}">
                <a16:creationId xmlns:a16="http://schemas.microsoft.com/office/drawing/2014/main" id="{5E2B27A7-2B24-5FD5-1B4F-3440A7BB1A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F3B4ED07-B60B-2A14-30D8-A284EFDEFE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D6CB8A-7118-48D8-B19B-CAC0D1D6302B}" type="slidenum">
              <a:rPr lang="en-AU" smtClean="0"/>
              <a:t>‹#›</a:t>
            </a:fld>
            <a:endParaRPr lang="en-AU"/>
          </a:p>
        </p:txBody>
      </p:sp>
      <p:sp>
        <p:nvSpPr>
          <p:cNvPr id="7" name="TextBox 6">
            <a:extLst>
              <a:ext uri="{FF2B5EF4-FFF2-40B4-BE49-F238E27FC236}">
                <a16:creationId xmlns:a16="http://schemas.microsoft.com/office/drawing/2014/main" id="{262677D3-5794-1033-F2B9-C9E89008198D}"/>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AU" sz="1200">
                <a:solidFill>
                  <a:srgbClr val="FF0000">
                    <a:alpha val="50000"/>
                  </a:srgbClr>
                </a:solidFill>
                <a:latin typeface="Aptos" panose="020B0004020202020204" pitchFamily="34" charset="0"/>
              </a:rPr>
              <a:t>OFFICIAL</a:t>
            </a:r>
          </a:p>
        </p:txBody>
      </p:sp>
      <p:sp>
        <p:nvSpPr>
          <p:cNvPr id="8" name="TextBox 7">
            <a:extLst>
              <a:ext uri="{FF2B5EF4-FFF2-40B4-BE49-F238E27FC236}">
                <a16:creationId xmlns:a16="http://schemas.microsoft.com/office/drawing/2014/main" id="{7067A5B4-298A-FB46-D96A-451197FDB54A}"/>
              </a:ext>
            </a:extLst>
          </p:cNvPr>
          <p:cNvSpPr txBox="1"/>
          <p:nvPr userDrawn="1">
            <p:extLst>
              <p:ext uri="{1162E1C5-73C7-4A58-AE30-91384D911F3F}">
                <p184:classification xmlns:p184="http://schemas.microsoft.com/office/powerpoint/2018/4/main" val="ftr"/>
              </p:ext>
            </p:extLst>
          </p:nvPr>
        </p:nvSpPr>
        <p:spPr>
          <a:xfrm>
            <a:off x="5785612" y="6611620"/>
            <a:ext cx="652463" cy="182880"/>
          </a:xfrm>
          <a:prstGeom prst="rect">
            <a:avLst/>
          </a:prstGeom>
        </p:spPr>
        <p:txBody>
          <a:bodyPr horzOverflow="overflow" lIns="0" tIns="0" rIns="0" bIns="0">
            <a:spAutoFit/>
          </a:bodyPr>
          <a:lstStyle/>
          <a:p>
            <a:pPr algn="l"/>
            <a:r>
              <a:rPr lang="en-AU" sz="12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1416152766"/>
      </p:ext>
    </p:extLst>
  </p:cSld>
  <p:clrMap bg1="lt1" tx1="dk1" bg2="lt2" tx2="dk2" accent1="accent1" accent2="accent2" accent3="accent3" accent4="accent4" accent5="accent5" accent6="accent6" hlink="hlink" folHlink="folHlink"/>
  <p:sldLayoutIdLst>
    <p:sldLayoutId id="21474837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www.mentalhealthcommission.gov.au/nspo/videos/community-toolkit-safe-language"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hyperlink" Target="https://www.mentalhealthcommission.gov.au/nspo/videos/hon-assistant-minister-emma-mcbride"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www.mentalhealthcommission.gov.au/nspo/videos/community-toolkit-alex-hains" TargetMode="External"/><Relationship Id="rId5" Type="http://schemas.openxmlformats.org/officeDocument/2006/relationships/image" Target="../media/image3.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hyperlink" Target="https://www.mentalhealthcommission.gov.au/nspo/videos/community-toolkit-nicholas-procter" TargetMode="Externa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5.png"/><Relationship Id="rId4" Type="http://schemas.openxmlformats.org/officeDocument/2006/relationships/hyperlink" Target="https://www.mentalhealthcommission.gov.au/nspo/videos/national-suicide-prevention-strategy-2025-2035-animatio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hyperlink" Target="https://www.mentalhealthcommission.gov.au/nspo/videos/community-toolkit-outcomes-framework" TargetMode="Externa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hyperlink" Target="https://www.mentalhealthcommission.gov.au/nspo/videos/community-toolkit-ben-brien" TargetMode="Externa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0.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www.mentalhealthcommission.gov.au/nspo/videos/community-toolkit-chaya-vogelpoel-rainbird"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hyperlink" Target="https://www.mentalhealthcommission.gov.au/nspo/videos/community-toolkit-pino-migliorino"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s://www.mentalhealthcommission.gov.au/sites/default/files/2025-02/the-national-suicide-prevention-strategy.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4.png"/><Relationship Id="rId4" Type="http://schemas.openxmlformats.org/officeDocument/2006/relationships/hyperlink" Target="https://www.mentalhealthcommission.gov.au/nspo/videos/community-toolkit-jordan-frith"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8.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36.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8.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45.png"/><Relationship Id="rId4" Type="http://schemas.openxmlformats.org/officeDocument/2006/relationships/hyperlink" Target="https://www.mentalhealthcommission.gov.au/nspo/videos/community-toolkit-thank-you"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png"/><Relationship Id="rId7" Type="http://schemas.openxmlformats.org/officeDocument/2006/relationships/hyperlink" Target="mailto:nspo@nspo.gov.au"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p:cNvGrpSpPr/>
        <p:nvPr/>
      </p:nvGrpSpPr>
      <p:grpSpPr>
        <a:xfrm>
          <a:off x="0" y="0"/>
          <a:ext cx="0" cy="0"/>
          <a:chOff x="0" y="0"/>
          <a:chExt cx="0" cy="0"/>
        </a:xfrm>
      </p:grpSpPr>
      <p:pic>
        <p:nvPicPr>
          <p:cNvPr id="16" name="Picture 15" descr="Baby boy watering plants with grandparents">
            <a:extLst>
              <a:ext uri="{FF2B5EF4-FFF2-40B4-BE49-F238E27FC236}">
                <a16:creationId xmlns:a16="http://schemas.microsoft.com/office/drawing/2014/main" id="{A984DF6D-FBF6-BFAF-62E0-DB5E407A35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03614" y="1043830"/>
            <a:ext cx="8112869" cy="6962371"/>
          </a:xfrm>
          <a:prstGeom prst="rect">
            <a:avLst/>
          </a:prstGeom>
        </p:spPr>
      </p:pic>
      <p:pic>
        <p:nvPicPr>
          <p:cNvPr id="10" name="Picture 9">
            <a:extLst>
              <a:ext uri="{FF2B5EF4-FFF2-40B4-BE49-F238E27FC236}">
                <a16:creationId xmlns:a16="http://schemas.microsoft.com/office/drawing/2014/main" id="{13195A1F-DB86-B82E-1AFC-04839EA5978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747519">
            <a:off x="-5279793" y="746539"/>
            <a:ext cx="13380393" cy="3700633"/>
          </a:xfrm>
          <a:prstGeom prst="rect">
            <a:avLst/>
          </a:prstGeom>
        </p:spPr>
      </p:pic>
      <p:sp>
        <p:nvSpPr>
          <p:cNvPr id="2" name="Text Placeholder 6">
            <a:extLst>
              <a:ext uri="{FF2B5EF4-FFF2-40B4-BE49-F238E27FC236}">
                <a16:creationId xmlns:a16="http://schemas.microsoft.com/office/drawing/2014/main" id="{3922F30C-5BC1-38FA-145E-97E10EEED03E}"/>
              </a:ext>
            </a:extLst>
          </p:cNvPr>
          <p:cNvSpPr txBox="1">
            <a:spLocks noGrp="1"/>
          </p:cNvSpPr>
          <p:nvPr>
            <p:ph type="title" idx="4294967295"/>
          </p:nvPr>
        </p:nvSpPr>
        <p:spPr>
          <a:xfrm>
            <a:off x="782904" y="2144908"/>
            <a:ext cx="5162884" cy="1966032"/>
          </a:xfrm>
          <a:prstGeom prst="roundRect">
            <a:avLst>
              <a:gd name="adj" fmla="val 11053"/>
            </a:avLst>
          </a:prstGeom>
          <a:solidFill>
            <a:srgbClr val="A8B5DD"/>
          </a:solidFill>
          <a:ln>
            <a:noFill/>
            <a:prstDash/>
          </a:ln>
          <a:effectLst/>
        </p:spPr>
        <p:txBody>
          <a:bodyPr rot="0" spcFirstLastPara="0" vertOverflow="overflow" horzOverflow="overflow" vert="horz" wrap="square" lIns="216000" tIns="108000" rIns="216000" bIns="108000" numCol="1" spcCol="0" rtlCol="0" fromWordArt="0" anchor="ctr"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5"/>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4200"/>
              </a:lnSpc>
              <a:spcBef>
                <a:spcPts val="0"/>
              </a:spcBef>
              <a:spcAft>
                <a:spcPts val="0"/>
              </a:spcAft>
              <a:buClrTx/>
              <a:buSzTx/>
              <a:buFontTx/>
              <a:buNone/>
              <a:tabLst/>
              <a:defRPr/>
            </a:pPr>
            <a:r>
              <a:rPr kumimoji="0" lang="en-AU" sz="4000" b="1" i="0" u="none" strike="noStrike" kern="1200" cap="none" spc="0" normalizeH="0" baseline="0" noProof="0">
                <a:ln>
                  <a:noFill/>
                </a:ln>
                <a:solidFill>
                  <a:schemeClr val="tx1"/>
                </a:solidFill>
                <a:effectLst/>
                <a:uLnTx/>
                <a:uFillTx/>
                <a:latin typeface="+mn-lt"/>
                <a:ea typeface="+mn-ea"/>
                <a:cs typeface="+mn-cs"/>
              </a:rPr>
              <a:t>National Suicide Prevention Strategy 2025–2035</a:t>
            </a:r>
            <a:endParaRPr kumimoji="0" lang="en-AU" sz="4000" b="0" i="0" u="none" strike="noStrike" kern="1200" cap="none" spc="0" normalizeH="0" baseline="0" noProof="0">
              <a:ln>
                <a:noFill/>
              </a:ln>
              <a:solidFill>
                <a:schemeClr val="tx1"/>
              </a:solidFill>
              <a:effectLst/>
              <a:uLnTx/>
              <a:uFillTx/>
              <a:latin typeface="+mn-lt"/>
              <a:ea typeface="+mn-ea"/>
              <a:cs typeface="+mn-cs"/>
            </a:endParaRPr>
          </a:p>
        </p:txBody>
      </p:sp>
      <p:pic>
        <p:nvPicPr>
          <p:cNvPr id="20" name="Picture 19">
            <a:extLst>
              <a:ext uri="{FF2B5EF4-FFF2-40B4-BE49-F238E27FC236}">
                <a16:creationId xmlns:a16="http://schemas.microsoft.com/office/drawing/2014/main" id="{9394BFC6-4924-2C15-D95A-64EDCF6EDA58}"/>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664" y="1616195"/>
            <a:ext cx="768164" cy="860344"/>
          </a:xfrm>
          <a:prstGeom prst="rect">
            <a:avLst/>
          </a:prstGeom>
        </p:spPr>
      </p:pic>
      <p:sp>
        <p:nvSpPr>
          <p:cNvPr id="6" name="Text Placeholder 6">
            <a:extLst>
              <a:ext uri="{FF2B5EF4-FFF2-40B4-BE49-F238E27FC236}">
                <a16:creationId xmlns:a16="http://schemas.microsoft.com/office/drawing/2014/main" id="{38AA6D84-AD29-4072-3738-6E89EB752921}"/>
              </a:ext>
            </a:extLst>
          </p:cNvPr>
          <p:cNvSpPr txBox="1">
            <a:spLocks/>
          </p:cNvSpPr>
          <p:nvPr/>
        </p:nvSpPr>
        <p:spPr>
          <a:xfrm>
            <a:off x="1121647" y="3984586"/>
            <a:ext cx="3708158" cy="624651"/>
          </a:xfrm>
          <a:prstGeom prst="roundRect">
            <a:avLst>
              <a:gd name="adj" fmla="val 11053"/>
            </a:avLst>
          </a:prstGeom>
          <a:solidFill>
            <a:schemeClr val="bg1"/>
          </a:solidFill>
        </p:spPr>
        <p:txBody>
          <a:bodyPr vert="horz" wrap="square" lIns="180000" tIns="90000" rIns="180000" bIns="72000" rtlCol="0" anchor="t">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5"/>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sz="3200" b="0">
                <a:solidFill>
                  <a:schemeClr val="tx1"/>
                </a:solidFill>
              </a:rPr>
              <a:t>Community Toolkit</a:t>
            </a:r>
          </a:p>
        </p:txBody>
      </p:sp>
    </p:spTree>
    <p:extLst>
      <p:ext uri="{BB962C8B-B14F-4D97-AF65-F5344CB8AC3E}">
        <p14:creationId xmlns:p14="http://schemas.microsoft.com/office/powerpoint/2010/main" val="362786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1506B7FD-824E-C1FB-15CE-87AF707BC23E}"/>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1805939B-29C8-0E82-D37E-72BF31A0825B}"/>
              </a:ext>
              <a:ext uri="{C183D7F6-B498-43B3-948B-1728B52AA6E4}">
                <adec:decorative xmlns:adec="http://schemas.microsoft.com/office/drawing/2017/decorative" val="0"/>
              </a:ext>
            </a:extLst>
          </p:cNvPr>
          <p:cNvSpPr txBox="1">
            <a:spLocks noGrp="1"/>
          </p:cNvSpPr>
          <p:nvPr>
            <p:ph type="title" idx="4294967295"/>
          </p:nvPr>
        </p:nvSpPr>
        <p:spPr>
          <a:xfrm>
            <a:off x="1071660" y="553133"/>
            <a:ext cx="5199831"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Acknowledgement of Country</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8" name="Picture 7" descr="Two male friends speaking outdoors near a river">
            <a:extLst>
              <a:ext uri="{FF2B5EF4-FFF2-40B4-BE49-F238E27FC236}">
                <a16:creationId xmlns:a16="http://schemas.microsoft.com/office/drawing/2014/main" id="{9D835523-643F-CAAB-7868-356C79724081}"/>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705" y="1457133"/>
            <a:ext cx="6325493" cy="5993476"/>
          </a:xfrm>
          <a:prstGeom prst="rect">
            <a:avLst/>
          </a:prstGeom>
        </p:spPr>
      </p:pic>
      <p:grpSp>
        <p:nvGrpSpPr>
          <p:cNvPr id="12" name="Group 11" descr="Prompt: Amend to suit the country you are meeting on">
            <a:extLst>
              <a:ext uri="{FF2B5EF4-FFF2-40B4-BE49-F238E27FC236}">
                <a16:creationId xmlns:a16="http://schemas.microsoft.com/office/drawing/2014/main" id="{47ABD519-B9FB-6EB7-1FAB-B72E4623EBC9}"/>
              </a:ext>
              <a:ext uri="{C183D7F6-B498-43B3-948B-1728B52AA6E4}">
                <adec:decorative xmlns:adec="http://schemas.microsoft.com/office/drawing/2017/decorative" val="0"/>
              </a:ext>
            </a:extLst>
          </p:cNvPr>
          <p:cNvGrpSpPr/>
          <p:nvPr/>
        </p:nvGrpSpPr>
        <p:grpSpPr>
          <a:xfrm>
            <a:off x="7698188" y="1332442"/>
            <a:ext cx="2264079" cy="593400"/>
            <a:chOff x="10506319" y="203345"/>
            <a:chExt cx="1492653" cy="863338"/>
          </a:xfrm>
        </p:grpSpPr>
        <p:sp>
          <p:nvSpPr>
            <p:cNvPr id="13" name="Speech Bubble: Rectangle with Corners Rounded 12">
              <a:extLst>
                <a:ext uri="{FF2B5EF4-FFF2-40B4-BE49-F238E27FC236}">
                  <a16:creationId xmlns:a16="http://schemas.microsoft.com/office/drawing/2014/main" id="{15842C40-BCBF-F867-75D6-04402014B5F4}"/>
                </a:ext>
              </a:extLst>
            </p:cNvPr>
            <p:cNvSpPr/>
            <p:nvPr/>
          </p:nvSpPr>
          <p:spPr>
            <a:xfrm>
              <a:off x="10548732" y="203345"/>
              <a:ext cx="1410897" cy="863338"/>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51CB0B1C-C94C-E8D3-6284-CF6D3F2DE257}"/>
                </a:ext>
              </a:extLst>
            </p:cNvPr>
            <p:cNvSpPr txBox="1"/>
            <p:nvPr/>
          </p:nvSpPr>
          <p:spPr>
            <a:xfrm>
              <a:off x="10506319" y="265682"/>
              <a:ext cx="1492653" cy="761233"/>
            </a:xfrm>
            <a:prstGeom prst="rect">
              <a:avLst/>
            </a:prstGeom>
            <a:noFill/>
          </p:spPr>
          <p:txBody>
            <a:bodyPr wrap="square" rtlCol="0">
              <a:spAutoFit/>
            </a:bodyPr>
            <a:lstStyle/>
            <a:p>
              <a:pPr algn="ctr"/>
              <a:r>
                <a:rPr lang="en-AU" sz="1400">
                  <a:solidFill>
                    <a:srgbClr val="FF0000"/>
                  </a:solidFill>
                </a:rPr>
                <a:t>Amend to suit the country you are meeting on</a:t>
              </a:r>
            </a:p>
          </p:txBody>
        </p:sp>
      </p:grpSp>
      <p:pic>
        <p:nvPicPr>
          <p:cNvPr id="10" name="Picture 9">
            <a:extLst>
              <a:ext uri="{FF2B5EF4-FFF2-40B4-BE49-F238E27FC236}">
                <a16:creationId xmlns:a16="http://schemas.microsoft.com/office/drawing/2014/main" id="{D1527F9D-822C-6F8F-02A2-5235E9A863B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5952" y="2236124"/>
            <a:ext cx="4748645" cy="3291840"/>
          </a:xfrm>
          <a:prstGeom prst="rect">
            <a:avLst/>
          </a:prstGeom>
        </p:spPr>
      </p:pic>
      <p:sp>
        <p:nvSpPr>
          <p:cNvPr id="5" name="Text Placeholder 6">
            <a:extLst>
              <a:ext uri="{FF2B5EF4-FFF2-40B4-BE49-F238E27FC236}">
                <a16:creationId xmlns:a16="http://schemas.microsoft.com/office/drawing/2014/main" id="{CC4AD01B-7FEC-97B5-57FC-F399BEBD609B}"/>
              </a:ext>
              <a:ext uri="{C183D7F6-B498-43B3-948B-1728B52AA6E4}">
                <adec:decorative xmlns:adec="http://schemas.microsoft.com/office/drawing/2017/decorative" val="0"/>
              </a:ext>
            </a:extLst>
          </p:cNvPr>
          <p:cNvSpPr txBox="1">
            <a:spLocks/>
          </p:cNvSpPr>
          <p:nvPr/>
        </p:nvSpPr>
        <p:spPr>
          <a:xfrm>
            <a:off x="6485699" y="2392198"/>
            <a:ext cx="4689059" cy="3076098"/>
          </a:xfrm>
          <a:prstGeom prst="roundRect">
            <a:avLst>
              <a:gd name="adj" fmla="val 11053"/>
            </a:avLst>
          </a:prstGeom>
          <a:noFill/>
        </p:spPr>
        <p:txBody>
          <a:bodyPr vert="horz" wrap="square" lIns="216000" tIns="216000" rIns="216000" bIns="216000" rtlCol="0" anchor="t">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We acknowledge Aboriginal and Torres Strait Islander peoples as the Traditional Custodians of the lands and waters on which we live, work and learn.</a:t>
            </a:r>
            <a:endParaRPr lang="en-AU" sz="1200" i="1" u="sng">
              <a:solidFill>
                <a:schemeClr val="tx1"/>
              </a:solidFill>
            </a:endParaRPr>
          </a:p>
        </p:txBody>
      </p:sp>
    </p:spTree>
    <p:extLst>
      <p:ext uri="{BB962C8B-B14F-4D97-AF65-F5344CB8AC3E}">
        <p14:creationId xmlns:p14="http://schemas.microsoft.com/office/powerpoint/2010/main" val="1711613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DA2D3">
            <a:alpha val="25000"/>
          </a:srgbClr>
        </a:solidFill>
        <a:effectLst/>
      </p:bgPr>
    </p:bg>
    <p:spTree>
      <p:nvGrpSpPr>
        <p:cNvPr id="1" name="">
          <a:extLst>
            <a:ext uri="{FF2B5EF4-FFF2-40B4-BE49-F238E27FC236}">
              <a16:creationId xmlns:a16="http://schemas.microsoft.com/office/drawing/2014/main" id="{A0EC741B-B375-02FF-070A-AD3EBEA4C17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69E62DB-33F0-3363-9528-C465E326539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38098">
            <a:off x="-1131590" y="311254"/>
            <a:ext cx="13380393" cy="3700633"/>
          </a:xfrm>
          <a:prstGeom prst="rect">
            <a:avLst/>
          </a:prstGeom>
        </p:spPr>
      </p:pic>
      <p:sp>
        <p:nvSpPr>
          <p:cNvPr id="6" name="Text Placeholder 6">
            <a:extLst>
              <a:ext uri="{FF2B5EF4-FFF2-40B4-BE49-F238E27FC236}">
                <a16:creationId xmlns:a16="http://schemas.microsoft.com/office/drawing/2014/main" id="{19CB5DC0-5CBB-0107-A2E2-A2BD1610BA06}"/>
              </a:ext>
            </a:extLst>
          </p:cNvPr>
          <p:cNvSpPr txBox="1">
            <a:spLocks noGrp="1"/>
          </p:cNvSpPr>
          <p:nvPr>
            <p:ph type="title" idx="4294967295"/>
          </p:nvPr>
        </p:nvSpPr>
        <p:spPr>
          <a:xfrm>
            <a:off x="1071660" y="553133"/>
            <a:ext cx="5550813"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Recognition of Lived Experience</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
        <p:nvSpPr>
          <p:cNvPr id="8" name="Text Placeholder 6">
            <a:extLst>
              <a:ext uri="{FF2B5EF4-FFF2-40B4-BE49-F238E27FC236}">
                <a16:creationId xmlns:a16="http://schemas.microsoft.com/office/drawing/2014/main" id="{DFA56CC7-EFE0-6621-3A62-A003D3D21B94}"/>
              </a:ext>
            </a:extLst>
          </p:cNvPr>
          <p:cNvSpPr txBox="1">
            <a:spLocks/>
          </p:cNvSpPr>
          <p:nvPr/>
        </p:nvSpPr>
        <p:spPr>
          <a:xfrm>
            <a:off x="1071661" y="1955614"/>
            <a:ext cx="5193911" cy="3905668"/>
          </a:xfrm>
          <a:prstGeom prst="roundRect">
            <a:avLst>
              <a:gd name="adj" fmla="val 7248"/>
            </a:avLst>
          </a:prstGeom>
          <a:solidFill>
            <a:schemeClr val="bg1"/>
          </a:solidFill>
        </p:spPr>
        <p:txBody>
          <a:bodyPr vert="horz" wrap="square" lIns="216000" tIns="216000" rIns="216000" bIns="216000" rtlCol="0" anchor="t">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GB" sz="2400" b="0">
                <a:solidFill>
                  <a:schemeClr val="tx1"/>
                </a:solidFill>
              </a:rPr>
              <a:t>We recognise the individual and collective contributions of those with lived and living experience of suicide. This includes people who have survived suicide attempts, cared for a person in suicidal crisis, or have lost a loved one to suicide. Every person’s journey is unique and valued.</a:t>
            </a:r>
            <a:endParaRPr lang="en-AU" sz="2400" i="1" u="sng">
              <a:solidFill>
                <a:schemeClr val="tx1"/>
              </a:solidFill>
            </a:endParaRPr>
          </a:p>
        </p:txBody>
      </p:sp>
      <p:pic>
        <p:nvPicPr>
          <p:cNvPr id="11" name="Picture 10" descr="Two young Asian friends are smiling and making a heart shape with their hands">
            <a:extLst>
              <a:ext uri="{FF2B5EF4-FFF2-40B4-BE49-F238E27FC236}">
                <a16:creationId xmlns:a16="http://schemas.microsoft.com/office/drawing/2014/main" id="{98D020D2-FBDF-CE5B-D45A-9C0813F5C8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2090" y="1721530"/>
            <a:ext cx="6525346" cy="5537018"/>
          </a:xfrm>
          <a:prstGeom prst="rect">
            <a:avLst/>
          </a:prstGeom>
        </p:spPr>
      </p:pic>
    </p:spTree>
    <p:extLst>
      <p:ext uri="{BB962C8B-B14F-4D97-AF65-F5344CB8AC3E}">
        <p14:creationId xmlns:p14="http://schemas.microsoft.com/office/powerpoint/2010/main" val="2515305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8B5DD"/>
        </a:solidFill>
        <a:effectLst/>
      </p:bgPr>
    </p:bg>
    <p:spTree>
      <p:nvGrpSpPr>
        <p:cNvPr id="1" name="">
          <a:extLst>
            <a:ext uri="{FF2B5EF4-FFF2-40B4-BE49-F238E27FC236}">
              <a16:creationId xmlns:a16="http://schemas.microsoft.com/office/drawing/2014/main" id="{2DE1BEE5-7592-5053-5857-51104FAEA889}"/>
            </a:ext>
          </a:extLst>
        </p:cNvPr>
        <p:cNvGrpSpPr/>
        <p:nvPr/>
      </p:nvGrpSpPr>
      <p:grpSpPr>
        <a:xfrm>
          <a:off x="0" y="0"/>
          <a:ext cx="0" cy="0"/>
          <a:chOff x="0" y="0"/>
          <a:chExt cx="0" cy="0"/>
        </a:xfrm>
      </p:grpSpPr>
      <p:pic>
        <p:nvPicPr>
          <p:cNvPr id="11" name="Picture 10" descr="A group of young people meet in nature for a group therapy session">
            <a:extLst>
              <a:ext uri="{FF2B5EF4-FFF2-40B4-BE49-F238E27FC236}">
                <a16:creationId xmlns:a16="http://schemas.microsoft.com/office/drawing/2014/main" id="{75AF829A-F1F2-5734-8D96-1FF2DF566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334" y="1701989"/>
            <a:ext cx="6795313" cy="6858000"/>
          </a:xfrm>
          <a:prstGeom prst="rect">
            <a:avLst/>
          </a:prstGeom>
        </p:spPr>
      </p:pic>
      <p:sp>
        <p:nvSpPr>
          <p:cNvPr id="7" name="Text Placeholder 6">
            <a:extLst>
              <a:ext uri="{FF2B5EF4-FFF2-40B4-BE49-F238E27FC236}">
                <a16:creationId xmlns:a16="http://schemas.microsoft.com/office/drawing/2014/main" id="{EE9AECD1-7CA5-BE4D-B351-4B0423B33D85}"/>
              </a:ext>
            </a:extLst>
          </p:cNvPr>
          <p:cNvSpPr txBox="1">
            <a:spLocks/>
          </p:cNvSpPr>
          <p:nvPr/>
        </p:nvSpPr>
        <p:spPr>
          <a:xfrm>
            <a:off x="5114997" y="1938292"/>
            <a:ext cx="5942644" cy="4015983"/>
          </a:xfrm>
          <a:prstGeom prst="roundRect">
            <a:avLst>
              <a:gd name="adj" fmla="val 3987"/>
            </a:avLst>
          </a:prstGeom>
          <a:solidFill>
            <a:srgbClr val="F8F7F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400" b="0">
                <a:solidFill>
                  <a:schemeClr val="tx1"/>
                </a:solidFill>
              </a:rPr>
              <a:t>What is your name?</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400" b="0">
                <a:solidFill>
                  <a:schemeClr val="tx1"/>
                </a:solidFill>
              </a:rPr>
              <a:t>Is there anything you would like </a:t>
            </a:r>
            <a:br>
              <a:rPr lang="en-AU" sz="2400" b="0">
                <a:solidFill>
                  <a:schemeClr val="tx1"/>
                </a:solidFill>
              </a:rPr>
            </a:br>
            <a:r>
              <a:rPr lang="en-AU" sz="2400" b="0">
                <a:solidFill>
                  <a:schemeClr val="tx1"/>
                </a:solidFill>
              </a:rPr>
              <a:t>people to know about you?</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400" b="0">
                <a:solidFill>
                  <a:schemeClr val="tx1"/>
                </a:solidFill>
              </a:rPr>
              <a:t>What are you most looking forward to getting out of the conversation today?</a:t>
            </a:r>
          </a:p>
          <a:p>
            <a:pPr marL="342900" indent="-342900">
              <a:lnSpc>
                <a:spcPct val="100000"/>
              </a:lnSpc>
              <a:buFont typeface="Arial" panose="020B0604020202020204" pitchFamily="34" charset="0"/>
              <a:buChar char="•"/>
            </a:pPr>
            <a:endParaRPr lang="en-AU" sz="1500" b="0">
              <a:solidFill>
                <a:schemeClr val="tx1"/>
              </a:solidFill>
            </a:endParaRPr>
          </a:p>
          <a:p>
            <a:pPr marL="342900" indent="-342900">
              <a:lnSpc>
                <a:spcPct val="100000"/>
              </a:lnSpc>
              <a:buFont typeface="Arial" panose="020B0604020202020204" pitchFamily="34" charset="0"/>
              <a:buChar char="•"/>
            </a:pPr>
            <a:r>
              <a:rPr lang="en-AU" sz="2400" b="0">
                <a:solidFill>
                  <a:schemeClr val="tx1"/>
                </a:solidFill>
              </a:rPr>
              <a:t>What is one word that best describes how you are feeling right now?</a:t>
            </a:r>
          </a:p>
        </p:txBody>
      </p:sp>
      <p:sp>
        <p:nvSpPr>
          <p:cNvPr id="2" name="Text Placeholder 6">
            <a:extLst>
              <a:ext uri="{FF2B5EF4-FFF2-40B4-BE49-F238E27FC236}">
                <a16:creationId xmlns:a16="http://schemas.microsoft.com/office/drawing/2014/main" id="{2C305468-81F9-6737-4832-A997FE518F0C}"/>
              </a:ext>
              <a:ext uri="{C183D7F6-B498-43B3-948B-1728B52AA6E4}">
                <adec:decorative xmlns:adec="http://schemas.microsoft.com/office/drawing/2017/decorative" val="1"/>
              </a:ext>
            </a:extLst>
          </p:cNvPr>
          <p:cNvSpPr txBox="1">
            <a:spLocks/>
          </p:cNvSpPr>
          <p:nvPr/>
        </p:nvSpPr>
        <p:spPr>
          <a:xfrm>
            <a:off x="1451728" y="2444532"/>
            <a:ext cx="9605913" cy="984468"/>
          </a:xfrm>
          <a:prstGeom prst="rect">
            <a:avLst/>
          </a:prstGeom>
        </p:spPr>
        <p:txBody>
          <a:bodyPr vert="horz" wrap="square" lIns="36000" tIns="36000" rIns="36000" bIns="36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sz="2400" b="0">
              <a:solidFill>
                <a:schemeClr val="tx1"/>
              </a:solidFill>
            </a:endParaRPr>
          </a:p>
        </p:txBody>
      </p:sp>
      <p:grpSp>
        <p:nvGrpSpPr>
          <p:cNvPr id="12" name="Group 11" descr="Prompt: Amend prompt questions if needed">
            <a:extLst>
              <a:ext uri="{FF2B5EF4-FFF2-40B4-BE49-F238E27FC236}">
                <a16:creationId xmlns:a16="http://schemas.microsoft.com/office/drawing/2014/main" id="{954BAE4E-27CC-7FD5-864B-F896EBABD6E0}"/>
              </a:ext>
            </a:extLst>
          </p:cNvPr>
          <p:cNvGrpSpPr/>
          <p:nvPr/>
        </p:nvGrpSpPr>
        <p:grpSpPr>
          <a:xfrm>
            <a:off x="5052608" y="1054645"/>
            <a:ext cx="1842742" cy="628810"/>
            <a:chOff x="10506319" y="203345"/>
            <a:chExt cx="1492653" cy="778068"/>
          </a:xfrm>
        </p:grpSpPr>
        <p:sp>
          <p:nvSpPr>
            <p:cNvPr id="13" name="Speech Bubble: Rectangle with Corners Rounded 12">
              <a:extLst>
                <a:ext uri="{FF2B5EF4-FFF2-40B4-BE49-F238E27FC236}">
                  <a16:creationId xmlns:a16="http://schemas.microsoft.com/office/drawing/2014/main" id="{0A16C0EA-B67D-8ADE-F6F3-07FEB3BA36E3}"/>
                </a:ext>
              </a:extLst>
            </p:cNvPr>
            <p:cNvSpPr/>
            <p:nvPr/>
          </p:nvSpPr>
          <p:spPr>
            <a:xfrm>
              <a:off x="10548732" y="203345"/>
              <a:ext cx="1450240" cy="734254"/>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4" name="TextBox 13">
              <a:extLst>
                <a:ext uri="{FF2B5EF4-FFF2-40B4-BE49-F238E27FC236}">
                  <a16:creationId xmlns:a16="http://schemas.microsoft.com/office/drawing/2014/main" id="{C9256539-E8E3-08B2-4738-3531825F94D0}"/>
                </a:ext>
              </a:extLst>
            </p:cNvPr>
            <p:cNvSpPr txBox="1"/>
            <p:nvPr/>
          </p:nvSpPr>
          <p:spPr>
            <a:xfrm>
              <a:off x="10506319" y="242749"/>
              <a:ext cx="1492653" cy="738664"/>
            </a:xfrm>
            <a:prstGeom prst="rect">
              <a:avLst/>
            </a:prstGeom>
            <a:noFill/>
          </p:spPr>
          <p:txBody>
            <a:bodyPr wrap="square" rtlCol="0">
              <a:spAutoFit/>
            </a:bodyPr>
            <a:lstStyle/>
            <a:p>
              <a:pPr algn="ctr"/>
              <a:r>
                <a:rPr lang="en-AU" sz="1400">
                  <a:solidFill>
                    <a:srgbClr val="FF0000"/>
                  </a:solidFill>
                </a:rPr>
                <a:t>Amend prompt questions if needed</a:t>
              </a:r>
            </a:p>
          </p:txBody>
        </p:sp>
      </p:grpSp>
      <p:sp>
        <p:nvSpPr>
          <p:cNvPr id="4" name="Text Placeholder 6">
            <a:extLst>
              <a:ext uri="{FF2B5EF4-FFF2-40B4-BE49-F238E27FC236}">
                <a16:creationId xmlns:a16="http://schemas.microsoft.com/office/drawing/2014/main" id="{C64BF53A-EA32-0145-01A5-5BBC194A42A5}"/>
              </a:ext>
            </a:extLst>
          </p:cNvPr>
          <p:cNvSpPr txBox="1">
            <a:spLocks noGrp="1"/>
          </p:cNvSpPr>
          <p:nvPr>
            <p:ph type="title" idx="4294967295"/>
          </p:nvPr>
        </p:nvSpPr>
        <p:spPr>
          <a:xfrm>
            <a:off x="1071661" y="553133"/>
            <a:ext cx="2600454"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Introductions</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6" name="Picture 5">
            <a:extLst>
              <a:ext uri="{FF2B5EF4-FFF2-40B4-BE49-F238E27FC236}">
                <a16:creationId xmlns:a16="http://schemas.microsoft.com/office/drawing/2014/main" id="{BFFD790E-71FF-860E-A135-D5208CA2C3D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4310" y="2156506"/>
            <a:ext cx="507077" cy="882175"/>
          </a:xfrm>
          <a:prstGeom prst="rect">
            <a:avLst/>
          </a:prstGeom>
        </p:spPr>
      </p:pic>
    </p:spTree>
    <p:extLst>
      <p:ext uri="{BB962C8B-B14F-4D97-AF65-F5344CB8AC3E}">
        <p14:creationId xmlns:p14="http://schemas.microsoft.com/office/powerpoint/2010/main" val="616519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564CED2B-7F1A-5C3F-FA1F-49D9B4024FC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6D9758F-B082-778D-C17E-9B9EFEFEAF7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309633">
            <a:off x="6482102" y="5500853"/>
            <a:ext cx="7772400" cy="5204910"/>
          </a:xfrm>
          <a:prstGeom prst="rect">
            <a:avLst/>
          </a:prstGeom>
        </p:spPr>
      </p:pic>
      <p:sp>
        <p:nvSpPr>
          <p:cNvPr id="18" name="Text Placeholder 6">
            <a:extLst>
              <a:ext uri="{FF2B5EF4-FFF2-40B4-BE49-F238E27FC236}">
                <a16:creationId xmlns:a16="http://schemas.microsoft.com/office/drawing/2014/main" id="{878E6246-407A-6F8E-2AA8-18467F1639BC}"/>
              </a:ext>
            </a:extLst>
          </p:cNvPr>
          <p:cNvSpPr txBox="1">
            <a:spLocks/>
          </p:cNvSpPr>
          <p:nvPr/>
        </p:nvSpPr>
        <p:spPr>
          <a:xfrm>
            <a:off x="1071660" y="4640565"/>
            <a:ext cx="10072125" cy="1245873"/>
          </a:xfrm>
          <a:prstGeom prst="roundRect">
            <a:avLst>
              <a:gd name="adj" fmla="val 11053"/>
            </a:avLst>
          </a:prstGeom>
          <a:solidFill>
            <a:schemeClr val="bg1"/>
          </a:solidFill>
        </p:spPr>
        <p:txBody>
          <a:bodyPr vert="horz" wrap="square" lIns="180000" tIns="180000" rIns="180000" bIns="180000" rtlCol="0" anchor="t">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During today’s session, there is also a designated support person. </a:t>
            </a:r>
            <a:br>
              <a:rPr lang="en-GB" sz="2400" b="0">
                <a:solidFill>
                  <a:schemeClr val="tx1"/>
                </a:solidFill>
              </a:rPr>
            </a:br>
            <a:r>
              <a:rPr lang="en-GB" sz="2400" b="0">
                <a:solidFill>
                  <a:schemeClr val="tx1"/>
                </a:solidFill>
              </a:rPr>
              <a:t>[</a:t>
            </a:r>
            <a:r>
              <a:rPr lang="en-GB" sz="2400" b="0">
                <a:solidFill>
                  <a:srgbClr val="FF0000"/>
                </a:solidFill>
              </a:rPr>
              <a:t>Name of person</a:t>
            </a:r>
            <a:r>
              <a:rPr lang="en-GB" sz="2400" b="0">
                <a:solidFill>
                  <a:schemeClr val="tx1"/>
                </a:solidFill>
              </a:rPr>
              <a:t>] is available in real time if you would like to chat.</a:t>
            </a:r>
            <a:endParaRPr lang="en-AU" sz="2400" b="0">
              <a:solidFill>
                <a:schemeClr val="tx1"/>
              </a:solidFill>
            </a:endParaRPr>
          </a:p>
        </p:txBody>
      </p:sp>
      <p:sp>
        <p:nvSpPr>
          <p:cNvPr id="17" name="Text Placeholder 6">
            <a:extLst>
              <a:ext uri="{FF2B5EF4-FFF2-40B4-BE49-F238E27FC236}">
                <a16:creationId xmlns:a16="http://schemas.microsoft.com/office/drawing/2014/main" id="{BBE44B96-98EE-BB7E-8A12-C85FAF1821ED}"/>
              </a:ext>
            </a:extLst>
          </p:cNvPr>
          <p:cNvSpPr txBox="1">
            <a:spLocks/>
          </p:cNvSpPr>
          <p:nvPr/>
        </p:nvSpPr>
        <p:spPr>
          <a:xfrm>
            <a:off x="1071660" y="1406490"/>
            <a:ext cx="10072125" cy="2927239"/>
          </a:xfrm>
          <a:prstGeom prst="roundRect">
            <a:avLst>
              <a:gd name="adj" fmla="val 5401"/>
            </a:avLst>
          </a:prstGeom>
          <a:solidFill>
            <a:schemeClr val="bg1"/>
          </a:solidFill>
        </p:spPr>
        <p:txBody>
          <a:bodyPr vert="horz" wrap="square" lIns="180000" tIns="180000" rIns="180000" bIns="180000" rtlCol="0" anchor="t">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If you or someone you know is experiencing suicidal distress, there are a number of resources available to help. An attachment to the meeting papers includes information about support and resources you can access for yourself or to support someone you know.</a:t>
            </a:r>
          </a:p>
          <a:p>
            <a:pPr marL="285750" indent="-285750">
              <a:buFont typeface="Arial" panose="020B0604020202020204" pitchFamily="34" charset="0"/>
              <a:buChar char="•"/>
            </a:pPr>
            <a:r>
              <a:rPr lang="en-GB" sz="2400" b="0">
                <a:solidFill>
                  <a:srgbClr val="FF0000"/>
                </a:solidFill>
              </a:rPr>
              <a:t>Support service 1</a:t>
            </a:r>
          </a:p>
          <a:p>
            <a:pPr marL="285750" indent="-285750">
              <a:buFont typeface="Arial" panose="020B0604020202020204" pitchFamily="34" charset="0"/>
              <a:buChar char="•"/>
            </a:pPr>
            <a:r>
              <a:rPr lang="en-GB" sz="2400" b="0">
                <a:solidFill>
                  <a:srgbClr val="FF0000"/>
                </a:solidFill>
              </a:rPr>
              <a:t>Support service 2</a:t>
            </a:r>
          </a:p>
        </p:txBody>
      </p:sp>
      <p:sp>
        <p:nvSpPr>
          <p:cNvPr id="5" name="Text Placeholder 6">
            <a:extLst>
              <a:ext uri="{FF2B5EF4-FFF2-40B4-BE49-F238E27FC236}">
                <a16:creationId xmlns:a16="http://schemas.microsoft.com/office/drawing/2014/main" id="{3B3825C8-76F0-87AE-A3C9-8EA6F7B6F284}"/>
              </a:ext>
              <a:ext uri="{C183D7F6-B498-43B3-948B-1728B52AA6E4}">
                <adec:decorative xmlns:adec="http://schemas.microsoft.com/office/drawing/2017/decorative" val="1"/>
              </a:ext>
            </a:extLst>
          </p:cNvPr>
          <p:cNvSpPr txBox="1">
            <a:spLocks/>
          </p:cNvSpPr>
          <p:nvPr/>
        </p:nvSpPr>
        <p:spPr>
          <a:xfrm>
            <a:off x="2398985" y="2941146"/>
            <a:ext cx="7394029" cy="984468"/>
          </a:xfrm>
          <a:prstGeom prst="rect">
            <a:avLst/>
          </a:prstGeom>
        </p:spPr>
        <p:txBody>
          <a:bodyPr vert="horz" wrap="square" lIns="36000" tIns="36000" rIns="36000" bIns="36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sz="2000" i="1" u="sng">
              <a:solidFill>
                <a:schemeClr val="tx1"/>
              </a:solidFill>
            </a:endParaRPr>
          </a:p>
          <a:p>
            <a:endParaRPr lang="en-AU" sz="1600" i="1" u="sng">
              <a:solidFill>
                <a:schemeClr val="tx1"/>
              </a:solidFill>
            </a:endParaRPr>
          </a:p>
        </p:txBody>
      </p:sp>
      <p:grpSp>
        <p:nvGrpSpPr>
          <p:cNvPr id="2" name="Group 1" descr="Prompt: Suggest listing two support sources on screen here e.g. Lifeline and one that is relevant to context">
            <a:extLst>
              <a:ext uri="{FF2B5EF4-FFF2-40B4-BE49-F238E27FC236}">
                <a16:creationId xmlns:a16="http://schemas.microsoft.com/office/drawing/2014/main" id="{96A223F4-315D-1175-C200-2D55A5A46C79}"/>
              </a:ext>
            </a:extLst>
          </p:cNvPr>
          <p:cNvGrpSpPr/>
          <p:nvPr/>
        </p:nvGrpSpPr>
        <p:grpSpPr>
          <a:xfrm>
            <a:off x="4262835" y="3357035"/>
            <a:ext cx="4516026" cy="801001"/>
            <a:chOff x="11843889" y="3227495"/>
            <a:chExt cx="1492653" cy="801001"/>
          </a:xfrm>
        </p:grpSpPr>
        <p:sp>
          <p:nvSpPr>
            <p:cNvPr id="6" name="Speech Bubble: Rectangle with Corners Rounded 5">
              <a:extLst>
                <a:ext uri="{FF2B5EF4-FFF2-40B4-BE49-F238E27FC236}">
                  <a16:creationId xmlns:a16="http://schemas.microsoft.com/office/drawing/2014/main" id="{200DFC11-7B4D-2A45-E142-2DC76514B314}"/>
                </a:ext>
              </a:extLst>
            </p:cNvPr>
            <p:cNvSpPr/>
            <p:nvPr/>
          </p:nvSpPr>
          <p:spPr>
            <a:xfrm>
              <a:off x="11865096" y="3227495"/>
              <a:ext cx="1422303" cy="646171"/>
            </a:xfrm>
            <a:prstGeom prst="foldedCorne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C004DB2C-D3DB-EEA2-3666-431F65FCE5E8}"/>
                </a:ext>
              </a:extLst>
            </p:cNvPr>
            <p:cNvSpPr txBox="1"/>
            <p:nvPr/>
          </p:nvSpPr>
          <p:spPr>
            <a:xfrm>
              <a:off x="11843889" y="3289832"/>
              <a:ext cx="1492653" cy="738664"/>
            </a:xfrm>
            <a:prstGeom prst="rect">
              <a:avLst/>
            </a:prstGeom>
            <a:noFill/>
          </p:spPr>
          <p:txBody>
            <a:bodyPr wrap="square" rtlCol="0">
              <a:spAutoFit/>
            </a:bodyPr>
            <a:lstStyle/>
            <a:p>
              <a:pPr algn="ctr"/>
              <a:r>
                <a:rPr lang="en-AU" sz="1400">
                  <a:solidFill>
                    <a:srgbClr val="FF0000"/>
                  </a:solidFill>
                </a:rPr>
                <a:t>Suggest listing two support sources on screen here</a:t>
              </a:r>
            </a:p>
            <a:p>
              <a:pPr algn="ctr"/>
              <a:r>
                <a:rPr lang="en-AU" sz="1400">
                  <a:solidFill>
                    <a:srgbClr val="FF0000"/>
                  </a:solidFill>
                </a:rPr>
                <a:t>e.g. Lifeline and one that is relevant to context</a:t>
              </a:r>
            </a:p>
          </p:txBody>
        </p:sp>
      </p:grpSp>
      <p:grpSp>
        <p:nvGrpSpPr>
          <p:cNvPr id="9" name="Group 8" descr="Prompt: optional addition of having designated support person available throughout the session">
            <a:extLst>
              <a:ext uri="{FF2B5EF4-FFF2-40B4-BE49-F238E27FC236}">
                <a16:creationId xmlns:a16="http://schemas.microsoft.com/office/drawing/2014/main" id="{A3F8F302-E5BD-3D80-5A34-BAA33C5881C0}"/>
              </a:ext>
            </a:extLst>
          </p:cNvPr>
          <p:cNvGrpSpPr/>
          <p:nvPr/>
        </p:nvGrpSpPr>
        <p:grpSpPr>
          <a:xfrm>
            <a:off x="1007731" y="6025557"/>
            <a:ext cx="3965714" cy="709452"/>
            <a:chOff x="11843889" y="3227495"/>
            <a:chExt cx="1492653" cy="709452"/>
          </a:xfrm>
        </p:grpSpPr>
        <p:sp>
          <p:nvSpPr>
            <p:cNvPr id="10" name="Speech Bubble: Rectangle with Corners Rounded 9">
              <a:extLst>
                <a:ext uri="{FF2B5EF4-FFF2-40B4-BE49-F238E27FC236}">
                  <a16:creationId xmlns:a16="http://schemas.microsoft.com/office/drawing/2014/main" id="{6A6C4738-4827-51C6-0CBA-3CABC0CD082B}"/>
                </a:ext>
              </a:extLst>
            </p:cNvPr>
            <p:cNvSpPr/>
            <p:nvPr/>
          </p:nvSpPr>
          <p:spPr>
            <a:xfrm>
              <a:off x="11865096" y="3227495"/>
              <a:ext cx="1450240" cy="693279"/>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a:extLst>
                <a:ext uri="{FF2B5EF4-FFF2-40B4-BE49-F238E27FC236}">
                  <a16:creationId xmlns:a16="http://schemas.microsoft.com/office/drawing/2014/main" id="{FBFB203D-9156-FC75-DDFC-86FAD6F73EC7}"/>
                </a:ext>
              </a:extLst>
            </p:cNvPr>
            <p:cNvSpPr txBox="1"/>
            <p:nvPr/>
          </p:nvSpPr>
          <p:spPr>
            <a:xfrm>
              <a:off x="11843889" y="3312524"/>
              <a:ext cx="1492653" cy="624423"/>
            </a:xfrm>
            <a:prstGeom prst="foldedCorner">
              <a:avLst/>
            </a:prstGeom>
            <a:noFill/>
          </p:spPr>
          <p:txBody>
            <a:bodyPr wrap="square" rtlCol="0">
              <a:spAutoFit/>
            </a:bodyPr>
            <a:lstStyle/>
            <a:p>
              <a:pPr algn="ctr"/>
              <a:r>
                <a:rPr lang="en-AU" sz="1400">
                  <a:solidFill>
                    <a:srgbClr val="FF0000"/>
                  </a:solidFill>
                </a:rPr>
                <a:t>Optional addition of having designated support person available throughout the session.</a:t>
              </a:r>
            </a:p>
          </p:txBody>
        </p:sp>
      </p:grpSp>
      <p:sp>
        <p:nvSpPr>
          <p:cNvPr id="3" name="Text Placeholder 6">
            <a:extLst>
              <a:ext uri="{FF2B5EF4-FFF2-40B4-BE49-F238E27FC236}">
                <a16:creationId xmlns:a16="http://schemas.microsoft.com/office/drawing/2014/main" id="{000E926C-DEE7-6870-8DCB-3C8C1F9542BB}"/>
              </a:ext>
            </a:extLst>
          </p:cNvPr>
          <p:cNvSpPr txBox="1">
            <a:spLocks noGrp="1"/>
          </p:cNvSpPr>
          <p:nvPr>
            <p:ph type="title" idx="4294967295"/>
          </p:nvPr>
        </p:nvSpPr>
        <p:spPr>
          <a:xfrm>
            <a:off x="1071661" y="553133"/>
            <a:ext cx="3901784"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Help Seeking Support</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066614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8256A182-1EFC-4069-2A9B-2FA2CD78CFA1}"/>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B651B18D-9B52-6554-E558-0AB389997CE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762339">
            <a:off x="-3299232" y="4663440"/>
            <a:ext cx="7772400" cy="5869613"/>
          </a:xfrm>
          <a:prstGeom prst="rect">
            <a:avLst/>
          </a:prstGeom>
        </p:spPr>
      </p:pic>
      <p:sp>
        <p:nvSpPr>
          <p:cNvPr id="3" name="Text Placeholder 6">
            <a:extLst>
              <a:ext uri="{FF2B5EF4-FFF2-40B4-BE49-F238E27FC236}">
                <a16:creationId xmlns:a16="http://schemas.microsoft.com/office/drawing/2014/main" id="{203B592C-F54F-1C46-EB48-D3847F6AB5D0}"/>
              </a:ext>
            </a:extLst>
          </p:cNvPr>
          <p:cNvSpPr txBox="1">
            <a:spLocks noGrp="1"/>
          </p:cNvSpPr>
          <p:nvPr>
            <p:ph type="title" idx="4294967295"/>
          </p:nvPr>
        </p:nvSpPr>
        <p:spPr>
          <a:xfrm>
            <a:off x="1071660" y="553133"/>
            <a:ext cx="5604203"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Safe Language – Elizabeth Paton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8" name="Picture 7" descr="Video – Safe Language with Dr Elizabeth Paton, Mindframe Project Lead">
            <a:hlinkClick r:id="rId5"/>
            <a:extLst>
              <a:ext uri="{FF2B5EF4-FFF2-40B4-BE49-F238E27FC236}">
                <a16:creationId xmlns:a16="http://schemas.microsoft.com/office/drawing/2014/main" id="{4A06E093-CFF1-688F-9683-0A8BB956DCFD}"/>
              </a:ext>
            </a:extLst>
          </p:cNvPr>
          <p:cNvPicPr>
            <a:picLocks noChangeAspect="1"/>
          </p:cNvPicPr>
          <p:nvPr/>
        </p:nvPicPr>
        <p:blipFill>
          <a:blip r:embed="rId6">
            <a:extLst>
              <a:ext uri="{28A0092B-C50C-407E-A947-70E740481C1C}">
                <a14:useLocalDpi xmlns:a14="http://schemas.microsoft.com/office/drawing/2010/main" val="0"/>
              </a:ext>
            </a:extLst>
          </a:blip>
          <a:srcRect b="1367"/>
          <a:stretch>
            <a:fillRect/>
          </a:stretch>
        </p:blipFill>
        <p:spPr>
          <a:xfrm>
            <a:off x="1071659" y="1418252"/>
            <a:ext cx="10067395" cy="4886615"/>
          </a:xfrm>
          <a:prstGeom prst="rect">
            <a:avLst/>
          </a:prstGeom>
        </p:spPr>
      </p:pic>
      <p:pic>
        <p:nvPicPr>
          <p:cNvPr id="11" name="Picture 10" descr="Video play button">
            <a:hlinkClick r:id="rId5"/>
            <a:extLst>
              <a:ext uri="{FF2B5EF4-FFF2-40B4-BE49-F238E27FC236}">
                <a16:creationId xmlns:a16="http://schemas.microsoft.com/office/drawing/2014/main" id="{F450BBD8-90EE-31B9-F2AD-5658C8EC7DA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pic>
        <p:nvPicPr>
          <p:cNvPr id="17" name="Picture 16">
            <a:extLst>
              <a:ext uri="{FF2B5EF4-FFF2-40B4-BE49-F238E27FC236}">
                <a16:creationId xmlns:a16="http://schemas.microsoft.com/office/drawing/2014/main" id="{2AE5493A-01CE-A444-CDAA-EEA1DB784143}"/>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86941" y="5536161"/>
            <a:ext cx="960392" cy="1040425"/>
          </a:xfrm>
          <a:prstGeom prst="rect">
            <a:avLst/>
          </a:prstGeom>
        </p:spPr>
      </p:pic>
    </p:spTree>
    <p:extLst>
      <p:ext uri="{BB962C8B-B14F-4D97-AF65-F5344CB8AC3E}">
        <p14:creationId xmlns:p14="http://schemas.microsoft.com/office/powerpoint/2010/main" val="1080983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0FD2AAB0-6F02-E92B-11CC-A4175F7C6C9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1A44392-D3F8-804D-C4E1-A8A8DB3776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560496" y="-2640110"/>
            <a:ext cx="4918225" cy="6858000"/>
          </a:xfrm>
          <a:prstGeom prst="rect">
            <a:avLst/>
          </a:prstGeom>
        </p:spPr>
      </p:pic>
      <p:grpSp>
        <p:nvGrpSpPr>
          <p:cNvPr id="4" name="Group 3" descr="Guidelines for language use, by Everymind. Includes QR code which can be scanned to download the resource">
            <a:extLst>
              <a:ext uri="{FF2B5EF4-FFF2-40B4-BE49-F238E27FC236}">
                <a16:creationId xmlns:a16="http://schemas.microsoft.com/office/drawing/2014/main" id="{520572A2-4C82-2E7B-4137-D8670DAAE907}"/>
              </a:ext>
            </a:extLst>
          </p:cNvPr>
          <p:cNvGrpSpPr/>
          <p:nvPr/>
        </p:nvGrpSpPr>
        <p:grpSpPr>
          <a:xfrm>
            <a:off x="1071660" y="1453906"/>
            <a:ext cx="10064691" cy="4850961"/>
            <a:chOff x="1071660" y="1453906"/>
            <a:chExt cx="10064691" cy="4850961"/>
          </a:xfrm>
        </p:grpSpPr>
        <p:sp>
          <p:nvSpPr>
            <p:cNvPr id="3" name="Rectangle 2">
              <a:extLst>
                <a:ext uri="{FF2B5EF4-FFF2-40B4-BE49-F238E27FC236}">
                  <a16:creationId xmlns:a16="http://schemas.microsoft.com/office/drawing/2014/main" id="{D9BE14F9-51C6-8513-656A-5CB6E78292B7}"/>
                </a:ext>
              </a:extLst>
            </p:cNvPr>
            <p:cNvSpPr/>
            <p:nvPr/>
          </p:nvSpPr>
          <p:spPr>
            <a:xfrm>
              <a:off x="1071660" y="1453906"/>
              <a:ext cx="10064691" cy="3122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E2AFB50-5F2A-5C2F-DCA5-D220612B7520}"/>
                </a:ext>
              </a:extLst>
            </p:cNvPr>
            <p:cNvPicPr>
              <a:picLocks noChangeAspect="1"/>
            </p:cNvPicPr>
            <p:nvPr/>
          </p:nvPicPr>
          <p:blipFill>
            <a:blip r:embed="rId4">
              <a:extLst>
                <a:ext uri="{28A0092B-C50C-407E-A947-70E740481C1C}">
                  <a14:useLocalDpi xmlns:a14="http://schemas.microsoft.com/office/drawing/2010/main" val="0"/>
                </a:ext>
              </a:extLst>
            </a:blip>
            <a:srcRect t="12282" b="1649"/>
            <a:stretch>
              <a:fillRect/>
            </a:stretch>
          </p:blipFill>
          <p:spPr>
            <a:xfrm>
              <a:off x="1071660" y="1610023"/>
              <a:ext cx="10064691" cy="4694844"/>
            </a:xfrm>
            <a:prstGeom prst="rect">
              <a:avLst/>
            </a:prstGeom>
          </p:spPr>
        </p:pic>
        <p:pic>
          <p:nvPicPr>
            <p:cNvPr id="8" name="Picture 7">
              <a:extLst>
                <a:ext uri="{FF2B5EF4-FFF2-40B4-BE49-F238E27FC236}">
                  <a16:creationId xmlns:a16="http://schemas.microsoft.com/office/drawing/2014/main" id="{FFC5A7E0-E677-D563-58B5-5F83E1D5245C}"/>
                </a:ext>
              </a:extLst>
            </p:cNvPr>
            <p:cNvPicPr>
              <a:picLocks noChangeAspect="1"/>
            </p:cNvPicPr>
            <p:nvPr/>
          </p:nvPicPr>
          <p:blipFill>
            <a:blip r:embed="rId5">
              <a:extLst>
                <a:ext uri="{28A0092B-C50C-407E-A947-70E740481C1C}">
                  <a14:useLocalDpi xmlns:a14="http://schemas.microsoft.com/office/drawing/2010/main" val="0"/>
                </a:ext>
              </a:extLst>
            </a:blip>
            <a:srcRect l="75227" t="3073" r="1741" b="84986"/>
            <a:stretch>
              <a:fillRect/>
            </a:stretch>
          </p:blipFill>
          <p:spPr>
            <a:xfrm>
              <a:off x="8243577" y="1574066"/>
              <a:ext cx="2251479" cy="632620"/>
            </a:xfrm>
            <a:prstGeom prst="rect">
              <a:avLst/>
            </a:prstGeom>
          </p:spPr>
        </p:pic>
      </p:grpSp>
      <p:sp>
        <p:nvSpPr>
          <p:cNvPr id="2" name="Text Placeholder 6">
            <a:extLst>
              <a:ext uri="{FF2B5EF4-FFF2-40B4-BE49-F238E27FC236}">
                <a16:creationId xmlns:a16="http://schemas.microsoft.com/office/drawing/2014/main" id="{48249BB2-24CB-8808-B007-FCCACE7154C3}"/>
              </a:ext>
            </a:extLst>
          </p:cNvPr>
          <p:cNvSpPr txBox="1">
            <a:spLocks noGrp="1"/>
          </p:cNvSpPr>
          <p:nvPr>
            <p:ph type="title" idx="4294967295"/>
          </p:nvPr>
        </p:nvSpPr>
        <p:spPr>
          <a:xfrm>
            <a:off x="1071660" y="553133"/>
            <a:ext cx="7901355"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6"/>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Our words matter: Guidelines for language use</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447447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8B5DD"/>
        </a:solidFill>
        <a:effectLst/>
      </p:bgPr>
    </p:bg>
    <p:spTree>
      <p:nvGrpSpPr>
        <p:cNvPr id="1" name="">
          <a:extLst>
            <a:ext uri="{FF2B5EF4-FFF2-40B4-BE49-F238E27FC236}">
              <a16:creationId xmlns:a16="http://schemas.microsoft.com/office/drawing/2014/main" id="{E3E87F3A-5E5B-6959-C334-19E90BE62D20}"/>
            </a:ext>
          </a:extLst>
        </p:cNvPr>
        <p:cNvGrpSpPr/>
        <p:nvPr/>
      </p:nvGrpSpPr>
      <p:grpSpPr>
        <a:xfrm>
          <a:off x="0" y="0"/>
          <a:ext cx="0" cy="0"/>
          <a:chOff x="0" y="0"/>
          <a:chExt cx="0" cy="0"/>
        </a:xfrm>
      </p:grpSpPr>
      <p:grpSp>
        <p:nvGrpSpPr>
          <p:cNvPr id="7" name="Group 6" descr="Prompt: Insert copy of agenda here, an agenda template is available in pre session resources">
            <a:extLst>
              <a:ext uri="{FF2B5EF4-FFF2-40B4-BE49-F238E27FC236}">
                <a16:creationId xmlns:a16="http://schemas.microsoft.com/office/drawing/2014/main" id="{D5D7E0B0-DFBF-8E75-655C-6E4DD963879E}"/>
              </a:ext>
            </a:extLst>
          </p:cNvPr>
          <p:cNvGrpSpPr/>
          <p:nvPr/>
        </p:nvGrpSpPr>
        <p:grpSpPr>
          <a:xfrm>
            <a:off x="4155683" y="479722"/>
            <a:ext cx="4250911" cy="740222"/>
            <a:chOff x="11865096" y="2489595"/>
            <a:chExt cx="1450240" cy="1601238"/>
          </a:xfrm>
        </p:grpSpPr>
        <p:sp>
          <p:nvSpPr>
            <p:cNvPr id="8" name="Speech Bubble: Rectangle with Corners Rounded 7">
              <a:extLst>
                <a:ext uri="{FF2B5EF4-FFF2-40B4-BE49-F238E27FC236}">
                  <a16:creationId xmlns:a16="http://schemas.microsoft.com/office/drawing/2014/main" id="{001A3705-1DDA-BFBA-3442-FBC69E3040C1}"/>
                </a:ext>
              </a:extLst>
            </p:cNvPr>
            <p:cNvSpPr/>
            <p:nvPr/>
          </p:nvSpPr>
          <p:spPr>
            <a:xfrm>
              <a:off x="11865096" y="2489595"/>
              <a:ext cx="1450240" cy="1601238"/>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30C775A8-10C0-D60C-191D-F986D13D632C}"/>
                </a:ext>
              </a:extLst>
            </p:cNvPr>
            <p:cNvSpPr txBox="1"/>
            <p:nvPr/>
          </p:nvSpPr>
          <p:spPr>
            <a:xfrm>
              <a:off x="11954969" y="2761237"/>
              <a:ext cx="1270494" cy="1290135"/>
            </a:xfrm>
            <a:prstGeom prst="foldedCorner">
              <a:avLst/>
            </a:prstGeom>
            <a:noFill/>
          </p:spPr>
          <p:txBody>
            <a:bodyPr wrap="square" rtlCol="0">
              <a:spAutoFit/>
            </a:bodyPr>
            <a:lstStyle/>
            <a:p>
              <a:pPr algn="ctr"/>
              <a:r>
                <a:rPr lang="en-AU" sz="1400">
                  <a:solidFill>
                    <a:srgbClr val="FF0000"/>
                  </a:solidFill>
                </a:rPr>
                <a:t>Insert copy of agenda here, an agenda template is available in pre session resources</a:t>
              </a:r>
            </a:p>
          </p:txBody>
        </p:sp>
      </p:grpSp>
      <p:sp>
        <p:nvSpPr>
          <p:cNvPr id="3" name="Text Placeholder 6">
            <a:extLst>
              <a:ext uri="{FF2B5EF4-FFF2-40B4-BE49-F238E27FC236}">
                <a16:creationId xmlns:a16="http://schemas.microsoft.com/office/drawing/2014/main" id="{90771585-9911-D049-C34A-57445FDF9B19}"/>
              </a:ext>
            </a:extLst>
          </p:cNvPr>
          <p:cNvSpPr txBox="1">
            <a:spLocks noGrp="1"/>
          </p:cNvSpPr>
          <p:nvPr>
            <p:ph type="title" idx="4294967295"/>
          </p:nvPr>
        </p:nvSpPr>
        <p:spPr>
          <a:xfrm>
            <a:off x="1071661" y="553133"/>
            <a:ext cx="1626934"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Agenda</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
        <p:nvSpPr>
          <p:cNvPr id="6" name="Text Placeholder 6">
            <a:extLst>
              <a:ext uri="{FF2B5EF4-FFF2-40B4-BE49-F238E27FC236}">
                <a16:creationId xmlns:a16="http://schemas.microsoft.com/office/drawing/2014/main" id="{A807FBC3-A5BC-F233-8D83-4C0C14179126}"/>
              </a:ext>
              <a:ext uri="{C183D7F6-B498-43B3-948B-1728B52AA6E4}">
                <adec:decorative xmlns:adec="http://schemas.microsoft.com/office/drawing/2017/decorative" val="1"/>
              </a:ext>
            </a:extLst>
          </p:cNvPr>
          <p:cNvSpPr txBox="1">
            <a:spLocks/>
          </p:cNvSpPr>
          <p:nvPr/>
        </p:nvSpPr>
        <p:spPr>
          <a:xfrm>
            <a:off x="1071660" y="1406490"/>
            <a:ext cx="10072125" cy="4898377"/>
          </a:xfrm>
          <a:prstGeom prst="roundRect">
            <a:avLst>
              <a:gd name="adj" fmla="val 5401"/>
            </a:avLst>
          </a:prstGeom>
          <a:solidFill>
            <a:srgbClr val="F8F7F1"/>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Add agenda here</a:t>
            </a:r>
          </a:p>
        </p:txBody>
      </p:sp>
    </p:spTree>
    <p:extLst>
      <p:ext uri="{BB962C8B-B14F-4D97-AF65-F5344CB8AC3E}">
        <p14:creationId xmlns:p14="http://schemas.microsoft.com/office/powerpoint/2010/main" val="506241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3ABC0D6D-08ED-9850-44B4-1BF29F22939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3B5E04F-AD17-6C99-510C-FC837A0634F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1343" y="4508153"/>
            <a:ext cx="7150100" cy="6337300"/>
          </a:xfrm>
          <a:prstGeom prst="rect">
            <a:avLst/>
          </a:prstGeom>
        </p:spPr>
      </p:pic>
      <p:sp>
        <p:nvSpPr>
          <p:cNvPr id="15" name="Text Placeholder 6">
            <a:extLst>
              <a:ext uri="{FF2B5EF4-FFF2-40B4-BE49-F238E27FC236}">
                <a16:creationId xmlns:a16="http://schemas.microsoft.com/office/drawing/2014/main" id="{14286886-86F4-26AC-5F67-A97A91E0C3BB}"/>
              </a:ext>
              <a:ext uri="{C183D7F6-B498-43B3-948B-1728B52AA6E4}">
                <adec:decorative xmlns:adec="http://schemas.microsoft.com/office/drawing/2017/decorative" val="1"/>
              </a:ext>
            </a:extLst>
          </p:cNvPr>
          <p:cNvSpPr txBox="1">
            <a:spLocks/>
          </p:cNvSpPr>
          <p:nvPr/>
        </p:nvSpPr>
        <p:spPr>
          <a:xfrm>
            <a:off x="1071660" y="1406490"/>
            <a:ext cx="10072125" cy="4898377"/>
          </a:xfrm>
          <a:prstGeom prst="roundRect">
            <a:avLst>
              <a:gd name="adj" fmla="val 5401"/>
            </a:avLst>
          </a:prstGeom>
          <a:solidFill>
            <a:schemeClr val="bg1"/>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Add text here</a:t>
            </a:r>
          </a:p>
        </p:txBody>
      </p:sp>
      <p:sp>
        <p:nvSpPr>
          <p:cNvPr id="8" name="Content Placeholder 1">
            <a:extLst>
              <a:ext uri="{FF2B5EF4-FFF2-40B4-BE49-F238E27FC236}">
                <a16:creationId xmlns:a16="http://schemas.microsoft.com/office/drawing/2014/main" id="{CB0A9CF3-B872-06AA-7ECA-99EA689359BD}"/>
              </a:ext>
              <a:ext uri="{C183D7F6-B498-43B3-948B-1728B52AA6E4}">
                <adec:decorative xmlns:adec="http://schemas.microsoft.com/office/drawing/2017/decorative" val="1"/>
              </a:ext>
            </a:extLst>
          </p:cNvPr>
          <p:cNvSpPr>
            <a:spLocks noGrp="1"/>
          </p:cNvSpPr>
          <p:nvPr/>
        </p:nvSpPr>
        <p:spPr>
          <a:xfrm>
            <a:off x="1133034" y="1794741"/>
            <a:ext cx="8188766" cy="3996576"/>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a:solidFill>
                <a:schemeClr val="tx1"/>
              </a:solidFill>
            </a:endParaRPr>
          </a:p>
          <a:p>
            <a:endParaRPr lang="en-AU">
              <a:solidFill>
                <a:schemeClr val="tx1"/>
              </a:solidFill>
            </a:endParaRPr>
          </a:p>
        </p:txBody>
      </p:sp>
      <p:grpSp>
        <p:nvGrpSpPr>
          <p:cNvPr id="2" name="Group 1" descr="Prompt: insert any need-to-know information here">
            <a:extLst>
              <a:ext uri="{FF2B5EF4-FFF2-40B4-BE49-F238E27FC236}">
                <a16:creationId xmlns:a16="http://schemas.microsoft.com/office/drawing/2014/main" id="{AB879CF5-4B9D-048F-6C03-827A2CABCA63}"/>
              </a:ext>
            </a:extLst>
          </p:cNvPr>
          <p:cNvGrpSpPr/>
          <p:nvPr/>
        </p:nvGrpSpPr>
        <p:grpSpPr>
          <a:xfrm>
            <a:off x="4878890" y="581937"/>
            <a:ext cx="4311441" cy="581813"/>
            <a:chOff x="11865096" y="2489595"/>
            <a:chExt cx="1450240" cy="1601238"/>
          </a:xfrm>
        </p:grpSpPr>
        <p:sp>
          <p:nvSpPr>
            <p:cNvPr id="4" name="Speech Bubble: Rectangle with Corners Rounded 7">
              <a:extLst>
                <a:ext uri="{FF2B5EF4-FFF2-40B4-BE49-F238E27FC236}">
                  <a16:creationId xmlns:a16="http://schemas.microsoft.com/office/drawing/2014/main" id="{29BF8071-31AC-BB00-CF99-EDF775C6ED06}"/>
                </a:ext>
              </a:extLst>
            </p:cNvPr>
            <p:cNvSpPr/>
            <p:nvPr/>
          </p:nvSpPr>
          <p:spPr>
            <a:xfrm>
              <a:off x="11865096" y="2489595"/>
              <a:ext cx="1450240" cy="1601238"/>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A2DD1264-59A6-8AD0-64E1-A0DB49A16AB5}"/>
                </a:ext>
              </a:extLst>
            </p:cNvPr>
            <p:cNvSpPr txBox="1"/>
            <p:nvPr/>
          </p:nvSpPr>
          <p:spPr>
            <a:xfrm>
              <a:off x="11954969" y="2900857"/>
              <a:ext cx="1270494" cy="1010888"/>
            </a:xfrm>
            <a:prstGeom prst="foldedCorner">
              <a:avLst/>
            </a:prstGeom>
            <a:noFill/>
          </p:spPr>
          <p:txBody>
            <a:bodyPr wrap="square" rtlCol="0">
              <a:spAutoFit/>
            </a:bodyPr>
            <a:lstStyle/>
            <a:p>
              <a:pPr algn="ctr"/>
              <a:r>
                <a:rPr lang="en-AU" sz="1400">
                  <a:solidFill>
                    <a:srgbClr val="FF0000"/>
                  </a:solidFill>
                </a:rPr>
                <a:t>Insert any need-to-know information here</a:t>
              </a:r>
            </a:p>
          </p:txBody>
        </p:sp>
      </p:grpSp>
      <p:sp>
        <p:nvSpPr>
          <p:cNvPr id="3" name="Text Placeholder 6">
            <a:extLst>
              <a:ext uri="{FF2B5EF4-FFF2-40B4-BE49-F238E27FC236}">
                <a16:creationId xmlns:a16="http://schemas.microsoft.com/office/drawing/2014/main" id="{229B2C13-55E2-7FB5-21F3-D7B1170F0183}"/>
              </a:ext>
            </a:extLst>
          </p:cNvPr>
          <p:cNvSpPr txBox="1">
            <a:spLocks noGrp="1"/>
          </p:cNvSpPr>
          <p:nvPr>
            <p:ph type="title" idx="4294967295"/>
          </p:nvPr>
        </p:nvSpPr>
        <p:spPr>
          <a:xfrm>
            <a:off x="1071661" y="553133"/>
            <a:ext cx="2749490"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Housekeeping</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14" name="Picture 13">
            <a:extLst>
              <a:ext uri="{FF2B5EF4-FFF2-40B4-BE49-F238E27FC236}">
                <a16:creationId xmlns:a16="http://schemas.microsoft.com/office/drawing/2014/main" id="{E7D5FE10-3F6A-8449-8E9C-886C44A917D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1553" y="977674"/>
            <a:ext cx="832159" cy="699368"/>
          </a:xfrm>
          <a:prstGeom prst="rect">
            <a:avLst/>
          </a:prstGeom>
        </p:spPr>
      </p:pic>
    </p:spTree>
    <p:extLst>
      <p:ext uri="{BB962C8B-B14F-4D97-AF65-F5344CB8AC3E}">
        <p14:creationId xmlns:p14="http://schemas.microsoft.com/office/powerpoint/2010/main" val="2262259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3048562C-8DB3-1FAE-7377-4A46084FA792}"/>
            </a:ext>
          </a:extLst>
        </p:cNvPr>
        <p:cNvGrpSpPr/>
        <p:nvPr/>
      </p:nvGrpSpPr>
      <p:grpSpPr>
        <a:xfrm>
          <a:off x="0" y="0"/>
          <a:ext cx="0" cy="0"/>
          <a:chOff x="0" y="0"/>
          <a:chExt cx="0" cy="0"/>
        </a:xfrm>
      </p:grpSpPr>
      <p:pic>
        <p:nvPicPr>
          <p:cNvPr id="11" name="Picture 10" descr="Asian female students, walking outdoors at a university campus">
            <a:extLst>
              <a:ext uri="{FF2B5EF4-FFF2-40B4-BE49-F238E27FC236}">
                <a16:creationId xmlns:a16="http://schemas.microsoft.com/office/drawing/2014/main" id="{3B9272A0-AC5D-563A-DD47-7AB2445FD2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8789" y="1612669"/>
            <a:ext cx="6624274" cy="6858000"/>
          </a:xfrm>
          <a:prstGeom prst="rect">
            <a:avLst/>
          </a:prstGeom>
        </p:spPr>
      </p:pic>
      <p:sp>
        <p:nvSpPr>
          <p:cNvPr id="2" name="Text Placeholder 6">
            <a:extLst>
              <a:ext uri="{FF2B5EF4-FFF2-40B4-BE49-F238E27FC236}">
                <a16:creationId xmlns:a16="http://schemas.microsoft.com/office/drawing/2014/main" id="{BAA5DC0F-2227-AC63-AB6F-5F2F2D7246F6}"/>
              </a:ext>
            </a:extLst>
          </p:cNvPr>
          <p:cNvSpPr txBox="1">
            <a:spLocks/>
          </p:cNvSpPr>
          <p:nvPr/>
        </p:nvSpPr>
        <p:spPr>
          <a:xfrm>
            <a:off x="1059938" y="1737564"/>
            <a:ext cx="5764812" cy="4305790"/>
          </a:xfrm>
          <a:prstGeom prst="roundRect">
            <a:avLst>
              <a:gd name="adj" fmla="val 5401"/>
            </a:avLst>
          </a:prstGeom>
          <a:solidFill>
            <a:srgbClr val="E4E7F5"/>
          </a:solidFill>
        </p:spPr>
        <p:txBody>
          <a:bodyPr vert="horz" wrap="square" lIns="216000" tIns="216000" rIns="216000" bIns="216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GB" sz="2400">
                <a:solidFill>
                  <a:schemeClr val="tx1"/>
                </a:solidFill>
              </a:rPr>
              <a:t>Facilitator</a:t>
            </a:r>
          </a:p>
          <a:p>
            <a:pPr>
              <a:lnSpc>
                <a:spcPct val="100000"/>
              </a:lnSpc>
            </a:pPr>
            <a:endParaRPr lang="en-GB" sz="2400" b="0">
              <a:solidFill>
                <a:schemeClr val="tx1"/>
              </a:solidFill>
            </a:endParaRPr>
          </a:p>
          <a:p>
            <a:pPr>
              <a:lnSpc>
                <a:spcPct val="100000"/>
              </a:lnSpc>
            </a:pPr>
            <a:endParaRPr lang="en-AU" sz="1500">
              <a:solidFill>
                <a:schemeClr val="tx1"/>
              </a:solidFill>
            </a:endParaRPr>
          </a:p>
          <a:p>
            <a:pPr>
              <a:lnSpc>
                <a:spcPct val="100000"/>
              </a:lnSpc>
            </a:pPr>
            <a:r>
              <a:rPr lang="en-GB" sz="2400">
                <a:solidFill>
                  <a:schemeClr val="tx1"/>
                </a:solidFill>
              </a:rPr>
              <a:t>Minute-taker</a:t>
            </a:r>
          </a:p>
          <a:p>
            <a:pPr>
              <a:lnSpc>
                <a:spcPct val="100000"/>
              </a:lnSpc>
            </a:pPr>
            <a:endParaRPr lang="en-GB" sz="2400" b="0">
              <a:solidFill>
                <a:schemeClr val="tx1"/>
              </a:solidFill>
            </a:endParaRPr>
          </a:p>
          <a:p>
            <a:pPr>
              <a:lnSpc>
                <a:spcPct val="100000"/>
              </a:lnSpc>
            </a:pPr>
            <a:endParaRPr lang="en-AU" sz="1500">
              <a:solidFill>
                <a:schemeClr val="tx1"/>
              </a:solidFill>
            </a:endParaRPr>
          </a:p>
          <a:p>
            <a:pPr>
              <a:lnSpc>
                <a:spcPct val="100000"/>
              </a:lnSpc>
            </a:pPr>
            <a:r>
              <a:rPr lang="en-GB" sz="2400">
                <a:solidFill>
                  <a:schemeClr val="tx1"/>
                </a:solidFill>
              </a:rPr>
              <a:t>Timekeeper</a:t>
            </a:r>
          </a:p>
          <a:p>
            <a:pPr>
              <a:lnSpc>
                <a:spcPct val="100000"/>
              </a:lnSpc>
            </a:pPr>
            <a:endParaRPr lang="en-GB" sz="2400" b="0">
              <a:solidFill>
                <a:schemeClr val="tx1"/>
              </a:solidFill>
            </a:endParaRPr>
          </a:p>
          <a:p>
            <a:pPr>
              <a:lnSpc>
                <a:spcPct val="100000"/>
              </a:lnSpc>
            </a:pPr>
            <a:endParaRPr lang="en-AU" sz="1500">
              <a:solidFill>
                <a:schemeClr val="tx1"/>
              </a:solidFill>
            </a:endParaRPr>
          </a:p>
          <a:p>
            <a:pPr>
              <a:lnSpc>
                <a:spcPct val="100000"/>
              </a:lnSpc>
            </a:pPr>
            <a:r>
              <a:rPr lang="en-GB" sz="2400">
                <a:solidFill>
                  <a:schemeClr val="tx1"/>
                </a:solidFill>
              </a:rPr>
              <a:t>Support person</a:t>
            </a:r>
          </a:p>
          <a:p>
            <a:pPr>
              <a:lnSpc>
                <a:spcPct val="100000"/>
              </a:lnSpc>
            </a:pPr>
            <a:endParaRPr lang="en-GB" sz="2400" b="0">
              <a:solidFill>
                <a:schemeClr val="tx1"/>
              </a:solidFill>
            </a:endParaRPr>
          </a:p>
        </p:txBody>
      </p:sp>
      <p:sp>
        <p:nvSpPr>
          <p:cNvPr id="4" name="Text Placeholder 6">
            <a:extLst>
              <a:ext uri="{FF2B5EF4-FFF2-40B4-BE49-F238E27FC236}">
                <a16:creationId xmlns:a16="http://schemas.microsoft.com/office/drawing/2014/main" id="{F3298C9E-C941-8D04-7644-0EE828A32F42}"/>
              </a:ext>
            </a:extLst>
          </p:cNvPr>
          <p:cNvSpPr txBox="1">
            <a:spLocks noGrp="1"/>
          </p:cNvSpPr>
          <p:nvPr>
            <p:ph type="title" idx="4294967295"/>
          </p:nvPr>
        </p:nvSpPr>
        <p:spPr>
          <a:xfrm>
            <a:off x="1071660" y="553133"/>
            <a:ext cx="2511599"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Outline roles</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grpSp>
        <p:nvGrpSpPr>
          <p:cNvPr id="5" name="Group 4" descr="Prompt: note who they are and where they are in the room">
            <a:extLst>
              <a:ext uri="{FF2B5EF4-FFF2-40B4-BE49-F238E27FC236}">
                <a16:creationId xmlns:a16="http://schemas.microsoft.com/office/drawing/2014/main" id="{C623E5F7-C358-0C30-7B7F-2EBA5A5ED4C1}"/>
              </a:ext>
            </a:extLst>
          </p:cNvPr>
          <p:cNvGrpSpPr/>
          <p:nvPr/>
        </p:nvGrpSpPr>
        <p:grpSpPr>
          <a:xfrm>
            <a:off x="4147370" y="564720"/>
            <a:ext cx="2951699" cy="581813"/>
            <a:chOff x="11865096" y="2489595"/>
            <a:chExt cx="1450240" cy="1601238"/>
          </a:xfrm>
        </p:grpSpPr>
        <p:sp>
          <p:nvSpPr>
            <p:cNvPr id="6" name="Speech Bubble: Rectangle with Corners Rounded 7">
              <a:extLst>
                <a:ext uri="{FF2B5EF4-FFF2-40B4-BE49-F238E27FC236}">
                  <a16:creationId xmlns:a16="http://schemas.microsoft.com/office/drawing/2014/main" id="{C73818C5-5A59-A49B-DD65-7728228AB5A2}"/>
                </a:ext>
              </a:extLst>
            </p:cNvPr>
            <p:cNvSpPr/>
            <p:nvPr/>
          </p:nvSpPr>
          <p:spPr>
            <a:xfrm>
              <a:off x="11865096" y="2489595"/>
              <a:ext cx="1450240" cy="1601238"/>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E54752BE-14C0-1C9E-6967-F2D56C84C73F}"/>
                </a:ext>
              </a:extLst>
            </p:cNvPr>
            <p:cNvSpPr txBox="1"/>
            <p:nvPr/>
          </p:nvSpPr>
          <p:spPr>
            <a:xfrm>
              <a:off x="11923417" y="2612718"/>
              <a:ext cx="1333598" cy="1010888"/>
            </a:xfrm>
            <a:prstGeom prst="foldedCorner">
              <a:avLst/>
            </a:prstGeom>
            <a:noFill/>
          </p:spPr>
          <p:txBody>
            <a:bodyPr wrap="square" rtlCol="0">
              <a:spAutoFit/>
            </a:bodyPr>
            <a:lstStyle/>
            <a:p>
              <a:pPr algn="ctr"/>
              <a:r>
                <a:rPr lang="en-AU" sz="1400">
                  <a:solidFill>
                    <a:srgbClr val="FF0000"/>
                  </a:solidFill>
                </a:rPr>
                <a:t>Note who they are and where they are in the room</a:t>
              </a:r>
            </a:p>
          </p:txBody>
        </p:sp>
      </p:grpSp>
    </p:spTree>
    <p:extLst>
      <p:ext uri="{BB962C8B-B14F-4D97-AF65-F5344CB8AC3E}">
        <p14:creationId xmlns:p14="http://schemas.microsoft.com/office/powerpoint/2010/main" val="326622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92E514FB-B7C5-A385-600F-5DFBBC98EFE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D8FEE8-6434-519F-3AAE-FE7D63C3D81E}"/>
              </a:ext>
              <a:ext uri="{C183D7F6-B498-43B3-948B-1728B52AA6E4}">
                <adec:decorative xmlns:adec="http://schemas.microsoft.com/office/drawing/2017/decorative" val="1"/>
              </a:ext>
            </a:extLst>
          </p:cNvPr>
          <p:cNvSpPr>
            <a:spLocks noGrp="1"/>
          </p:cNvSpPr>
          <p:nvPr/>
        </p:nvSpPr>
        <p:spPr>
          <a:xfrm>
            <a:off x="2212972" y="1739561"/>
            <a:ext cx="7339085" cy="3654000"/>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a:solidFill>
                <a:schemeClr val="tx1"/>
              </a:solidFill>
            </a:endParaRPr>
          </a:p>
          <a:p>
            <a:endParaRPr lang="en-AU">
              <a:solidFill>
                <a:schemeClr val="tx1"/>
              </a:solidFill>
            </a:endParaRPr>
          </a:p>
        </p:txBody>
      </p:sp>
      <p:grpSp>
        <p:nvGrpSpPr>
          <p:cNvPr id="5" name="Group 4" descr="Insert questions or prompts here to inspire reflection on respectful engagement">
            <a:extLst>
              <a:ext uri="{FF2B5EF4-FFF2-40B4-BE49-F238E27FC236}">
                <a16:creationId xmlns:a16="http://schemas.microsoft.com/office/drawing/2014/main" id="{69AB0169-3F19-7F21-50C5-367E34A254A4}"/>
              </a:ext>
            </a:extLst>
          </p:cNvPr>
          <p:cNvGrpSpPr/>
          <p:nvPr/>
        </p:nvGrpSpPr>
        <p:grpSpPr>
          <a:xfrm>
            <a:off x="5829191" y="573011"/>
            <a:ext cx="3777071" cy="640408"/>
            <a:chOff x="11916173" y="2677195"/>
            <a:chExt cx="1270494" cy="1323162"/>
          </a:xfrm>
        </p:grpSpPr>
        <p:sp>
          <p:nvSpPr>
            <p:cNvPr id="6" name="Speech Bubble: Rectangle with Corners Rounded 5">
              <a:extLst>
                <a:ext uri="{FF2B5EF4-FFF2-40B4-BE49-F238E27FC236}">
                  <a16:creationId xmlns:a16="http://schemas.microsoft.com/office/drawing/2014/main" id="{C2255000-6A39-8373-40FC-36532D7CA329}"/>
                </a:ext>
              </a:extLst>
            </p:cNvPr>
            <p:cNvSpPr/>
            <p:nvPr/>
          </p:nvSpPr>
          <p:spPr>
            <a:xfrm>
              <a:off x="11916173" y="2677195"/>
              <a:ext cx="1260795" cy="1129750"/>
            </a:xfrm>
            <a:prstGeom prst="foldedCorner">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33EB9954-714C-0499-F67A-0862D78241FE}"/>
                </a:ext>
              </a:extLst>
            </p:cNvPr>
            <p:cNvSpPr txBox="1"/>
            <p:nvPr/>
          </p:nvSpPr>
          <p:spPr>
            <a:xfrm>
              <a:off x="11916173" y="2710222"/>
              <a:ext cx="1270494" cy="1290135"/>
            </a:xfrm>
            <a:prstGeom prst="foldedCorner">
              <a:avLst/>
            </a:prstGeom>
            <a:noFill/>
          </p:spPr>
          <p:txBody>
            <a:bodyPr wrap="square" rtlCol="0">
              <a:spAutoFit/>
            </a:bodyPr>
            <a:lstStyle/>
            <a:p>
              <a:pPr algn="ctr"/>
              <a:r>
                <a:rPr lang="en-AU" sz="1400">
                  <a:solidFill>
                    <a:srgbClr val="FF0000"/>
                  </a:solidFill>
                </a:rPr>
                <a:t>Insert questions or prompts here to inspire reflection on respectful engagement</a:t>
              </a:r>
            </a:p>
          </p:txBody>
        </p:sp>
      </p:grpSp>
      <p:sp>
        <p:nvSpPr>
          <p:cNvPr id="4" name="Text Placeholder 6">
            <a:extLst>
              <a:ext uri="{FF2B5EF4-FFF2-40B4-BE49-F238E27FC236}">
                <a16:creationId xmlns:a16="http://schemas.microsoft.com/office/drawing/2014/main" id="{959D2BBF-31F6-D461-9FBE-4E834FA66FDA}"/>
              </a:ext>
            </a:extLst>
          </p:cNvPr>
          <p:cNvSpPr txBox="1">
            <a:spLocks noGrp="1"/>
          </p:cNvSpPr>
          <p:nvPr>
            <p:ph type="title" idx="4294967295"/>
          </p:nvPr>
        </p:nvSpPr>
        <p:spPr>
          <a:xfrm>
            <a:off x="1071660" y="553133"/>
            <a:ext cx="4292389"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Respectful engagement</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
        <p:nvSpPr>
          <p:cNvPr id="10" name="Text Placeholder 6">
            <a:extLst>
              <a:ext uri="{FF2B5EF4-FFF2-40B4-BE49-F238E27FC236}">
                <a16:creationId xmlns:a16="http://schemas.microsoft.com/office/drawing/2014/main" id="{3856B323-8209-BF58-4597-21C8C281EECD}"/>
              </a:ext>
            </a:extLst>
          </p:cNvPr>
          <p:cNvSpPr txBox="1">
            <a:spLocks/>
          </p:cNvSpPr>
          <p:nvPr/>
        </p:nvSpPr>
        <p:spPr>
          <a:xfrm>
            <a:off x="1071660" y="1406490"/>
            <a:ext cx="10072125" cy="4898377"/>
          </a:xfrm>
          <a:prstGeom prst="roundRect">
            <a:avLst>
              <a:gd name="adj" fmla="val 5401"/>
            </a:avLst>
          </a:prstGeom>
          <a:solidFill>
            <a:schemeClr val="bg1"/>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Add text here</a:t>
            </a:r>
          </a:p>
        </p:txBody>
      </p:sp>
      <p:pic>
        <p:nvPicPr>
          <p:cNvPr id="11" name="Picture 10">
            <a:extLst>
              <a:ext uri="{FF2B5EF4-FFF2-40B4-BE49-F238E27FC236}">
                <a16:creationId xmlns:a16="http://schemas.microsoft.com/office/drawing/2014/main" id="{BA9384EE-5883-3142-4151-0CF901E41C2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9830" y="1616179"/>
            <a:ext cx="507077" cy="882175"/>
          </a:xfrm>
          <a:prstGeom prst="rect">
            <a:avLst/>
          </a:prstGeom>
        </p:spPr>
      </p:pic>
      <p:pic>
        <p:nvPicPr>
          <p:cNvPr id="12" name="Picture 11">
            <a:extLst>
              <a:ext uri="{FF2B5EF4-FFF2-40B4-BE49-F238E27FC236}">
                <a16:creationId xmlns:a16="http://schemas.microsoft.com/office/drawing/2014/main" id="{AC98A1BC-80F1-CFCA-E08C-AD719911DAF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10450">
            <a:off x="-4223058" y="2735177"/>
            <a:ext cx="13380393" cy="3700633"/>
          </a:xfrm>
          <a:prstGeom prst="rect">
            <a:avLst/>
          </a:prstGeom>
        </p:spPr>
      </p:pic>
    </p:spTree>
    <p:extLst>
      <p:ext uri="{BB962C8B-B14F-4D97-AF65-F5344CB8AC3E}">
        <p14:creationId xmlns:p14="http://schemas.microsoft.com/office/powerpoint/2010/main" val="125420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8B5DD"/>
        </a:solidFill>
        <a:effectLst/>
      </p:bgPr>
    </p:bg>
    <p:spTree>
      <p:nvGrpSpPr>
        <p:cNvPr id="1" name="">
          <a:extLst>
            <a:ext uri="{FF2B5EF4-FFF2-40B4-BE49-F238E27FC236}">
              <a16:creationId xmlns:a16="http://schemas.microsoft.com/office/drawing/2014/main" id="{6DF555C1-2AD9-221B-F892-4F2B8A6C5360}"/>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59CFC30C-9ECE-1373-3230-CE1E1C2A1ED0}"/>
              </a:ext>
            </a:extLst>
          </p:cNvPr>
          <p:cNvSpPr txBox="1">
            <a:spLocks noGrp="1"/>
          </p:cNvSpPr>
          <p:nvPr>
            <p:ph type="title" idx="4294967295"/>
          </p:nvPr>
        </p:nvSpPr>
        <p:spPr>
          <a:xfrm>
            <a:off x="1071661" y="553133"/>
            <a:ext cx="8176418"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Introduction – Assistant Minister Emma McBride</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3" name="Picture 2">
            <a:hlinkClick r:id="rId4"/>
            <a:extLst>
              <a:ext uri="{FF2B5EF4-FFF2-40B4-BE49-F238E27FC236}">
                <a16:creationId xmlns:a16="http://schemas.microsoft.com/office/drawing/2014/main" id="{E6434E22-A7BC-31FE-F11B-D967E7779971}"/>
              </a:ext>
            </a:extLst>
          </p:cNvPr>
          <p:cNvPicPr>
            <a:picLocks noChangeAspect="1"/>
          </p:cNvPicPr>
          <p:nvPr/>
        </p:nvPicPr>
        <p:blipFill>
          <a:blip r:embed="rId5">
            <a:extLst>
              <a:ext uri="{28A0092B-C50C-407E-A947-70E740481C1C}">
                <a14:useLocalDpi xmlns:a14="http://schemas.microsoft.com/office/drawing/2010/main" val="0"/>
              </a:ext>
            </a:extLst>
          </a:blip>
          <a:srcRect l="1629" t="2074" r="3270" b="3033"/>
          <a:stretch>
            <a:fillRect/>
          </a:stretch>
        </p:blipFill>
        <p:spPr>
          <a:xfrm>
            <a:off x="1071659" y="1418252"/>
            <a:ext cx="10067395" cy="4886615"/>
          </a:xfrm>
          <a:prstGeom prst="rect">
            <a:avLst/>
          </a:prstGeom>
        </p:spPr>
      </p:pic>
      <p:pic>
        <p:nvPicPr>
          <p:cNvPr id="4" name="Picture 3" descr="Video play button">
            <a:hlinkClick r:id="rId4"/>
            <a:extLst>
              <a:ext uri="{FF2B5EF4-FFF2-40B4-BE49-F238E27FC236}">
                <a16:creationId xmlns:a16="http://schemas.microsoft.com/office/drawing/2014/main" id="{31B7F4DF-5DE1-159B-8988-721B76BCF23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1735575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8944BDD6-FCE6-F689-8DA8-4E8EF5A835B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D8AEEA5-71C1-7A27-35D2-A9264FA845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3510">
            <a:off x="1288837" y="-1728851"/>
            <a:ext cx="13380393" cy="3700633"/>
          </a:xfrm>
          <a:prstGeom prst="rect">
            <a:avLst/>
          </a:prstGeom>
        </p:spPr>
      </p:pic>
      <p:pic>
        <p:nvPicPr>
          <p:cNvPr id="9" name="Picture 8">
            <a:extLst>
              <a:ext uri="{FF2B5EF4-FFF2-40B4-BE49-F238E27FC236}">
                <a16:creationId xmlns:a16="http://schemas.microsoft.com/office/drawing/2014/main" id="{1225FCF4-2DA0-9356-E517-826350599F3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1225" y="4303346"/>
            <a:ext cx="7150100" cy="6337300"/>
          </a:xfrm>
          <a:prstGeom prst="rect">
            <a:avLst/>
          </a:prstGeom>
        </p:spPr>
      </p:pic>
      <p:sp>
        <p:nvSpPr>
          <p:cNvPr id="4" name="Text Placeholder 6">
            <a:extLst>
              <a:ext uri="{FF2B5EF4-FFF2-40B4-BE49-F238E27FC236}">
                <a16:creationId xmlns:a16="http://schemas.microsoft.com/office/drawing/2014/main" id="{2EC66DF3-ACE1-E6FF-63C4-AD05ED748D72}"/>
              </a:ext>
            </a:extLst>
          </p:cNvPr>
          <p:cNvSpPr txBox="1">
            <a:spLocks noGrp="1"/>
          </p:cNvSpPr>
          <p:nvPr>
            <p:ph type="title" idx="4294967295"/>
          </p:nvPr>
        </p:nvSpPr>
        <p:spPr>
          <a:xfrm>
            <a:off x="1071661" y="553133"/>
            <a:ext cx="1768183"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5"/>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Purpose</a:t>
            </a:r>
          </a:p>
        </p:txBody>
      </p:sp>
      <p:pic>
        <p:nvPicPr>
          <p:cNvPr id="6" name="Picture 5" descr="Video – Purpose. Featuring Alex Hains, Head of the National Suicide Prevention Office">
            <a:hlinkClick r:id="rId6"/>
            <a:extLst>
              <a:ext uri="{FF2B5EF4-FFF2-40B4-BE49-F238E27FC236}">
                <a16:creationId xmlns:a16="http://schemas.microsoft.com/office/drawing/2014/main" id="{6F76DAAD-D79F-99F9-928A-FEA65AD9B6E0}"/>
              </a:ext>
            </a:extLst>
          </p:cNvPr>
          <p:cNvPicPr>
            <a:picLocks noChangeAspect="1"/>
          </p:cNvPicPr>
          <p:nvPr/>
        </p:nvPicPr>
        <p:blipFill>
          <a:blip r:embed="rId7">
            <a:extLst>
              <a:ext uri="{28A0092B-C50C-407E-A947-70E740481C1C}">
                <a14:useLocalDpi xmlns:a14="http://schemas.microsoft.com/office/drawing/2010/main" val="0"/>
              </a:ext>
            </a:extLst>
          </a:blip>
          <a:srcRect t="-17" b="2634"/>
          <a:stretch>
            <a:fillRect/>
          </a:stretch>
        </p:blipFill>
        <p:spPr>
          <a:xfrm>
            <a:off x="1071659" y="1418252"/>
            <a:ext cx="10067395" cy="4886615"/>
          </a:xfrm>
          <a:prstGeom prst="rect">
            <a:avLst/>
          </a:prstGeom>
        </p:spPr>
      </p:pic>
      <p:pic>
        <p:nvPicPr>
          <p:cNvPr id="8" name="Picture 7" descr="Video play button">
            <a:hlinkClick r:id="rId6"/>
            <a:extLst>
              <a:ext uri="{FF2B5EF4-FFF2-40B4-BE49-F238E27FC236}">
                <a16:creationId xmlns:a16="http://schemas.microsoft.com/office/drawing/2014/main" id="{AEEBA703-3B4E-3EAA-AC33-C1E98CEABFA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4266911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2DCFC2DD-1E6F-6FE3-626C-99743495C686}"/>
            </a:ext>
          </a:extLst>
        </p:cNvPr>
        <p:cNvGrpSpPr/>
        <p:nvPr/>
      </p:nvGrpSpPr>
      <p:grpSpPr>
        <a:xfrm>
          <a:off x="0" y="0"/>
          <a:ext cx="0" cy="0"/>
          <a:chOff x="0" y="0"/>
          <a:chExt cx="0" cy="0"/>
        </a:xfrm>
      </p:grpSpPr>
      <p:sp>
        <p:nvSpPr>
          <p:cNvPr id="15" name="Text Placeholder 6">
            <a:extLst>
              <a:ext uri="{FF2B5EF4-FFF2-40B4-BE49-F238E27FC236}">
                <a16:creationId xmlns:a16="http://schemas.microsoft.com/office/drawing/2014/main" id="{1C904598-5FA5-D6A1-AD66-40EAD32E3218}"/>
              </a:ext>
              <a:ext uri="{C183D7F6-B498-43B3-948B-1728B52AA6E4}">
                <adec:decorative xmlns:adec="http://schemas.microsoft.com/office/drawing/2017/decorative" val="1"/>
              </a:ext>
            </a:extLst>
          </p:cNvPr>
          <p:cNvSpPr txBox="1">
            <a:spLocks/>
          </p:cNvSpPr>
          <p:nvPr/>
        </p:nvSpPr>
        <p:spPr>
          <a:xfrm>
            <a:off x="4391696" y="1409259"/>
            <a:ext cx="6735081" cy="4914268"/>
          </a:xfrm>
          <a:prstGeom prst="roundRect">
            <a:avLst>
              <a:gd name="adj" fmla="val 2863"/>
            </a:avLst>
          </a:prstGeom>
          <a:solidFill>
            <a:schemeClr val="bg1"/>
          </a:solidFill>
        </p:spPr>
        <p:txBody>
          <a:bodyPr vert="horz" wrap="square" lIns="216000" tIns="216000" rIns="216000" bIns="216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sz="2400" b="0">
              <a:solidFill>
                <a:schemeClr val="tx1"/>
              </a:solidFill>
            </a:endParaRPr>
          </a:p>
        </p:txBody>
      </p:sp>
      <p:sp>
        <p:nvSpPr>
          <p:cNvPr id="8" name="Content Placeholder 1">
            <a:extLst>
              <a:ext uri="{FF2B5EF4-FFF2-40B4-BE49-F238E27FC236}">
                <a16:creationId xmlns:a16="http://schemas.microsoft.com/office/drawing/2014/main" id="{4392B004-46AE-F53F-3353-4FEFA29ADE18}"/>
              </a:ext>
              <a:ext uri="{C183D7F6-B498-43B3-948B-1728B52AA6E4}">
                <adec:decorative xmlns:adec="http://schemas.microsoft.com/office/drawing/2017/decorative" val="1"/>
              </a:ext>
            </a:extLst>
          </p:cNvPr>
          <p:cNvSpPr>
            <a:spLocks noGrp="1"/>
          </p:cNvSpPr>
          <p:nvPr/>
        </p:nvSpPr>
        <p:spPr>
          <a:xfrm>
            <a:off x="1133034" y="1794741"/>
            <a:ext cx="7339085" cy="3654000"/>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b="1">
              <a:solidFill>
                <a:schemeClr val="tx1"/>
              </a:solidFill>
            </a:endParaRPr>
          </a:p>
        </p:txBody>
      </p:sp>
      <p:sp>
        <p:nvSpPr>
          <p:cNvPr id="3" name="Text Placeholder 6">
            <a:extLst>
              <a:ext uri="{FF2B5EF4-FFF2-40B4-BE49-F238E27FC236}">
                <a16:creationId xmlns:a16="http://schemas.microsoft.com/office/drawing/2014/main" id="{07182C6A-3049-715F-D028-92E9C90862A0}"/>
              </a:ext>
            </a:extLst>
          </p:cNvPr>
          <p:cNvSpPr txBox="1">
            <a:spLocks/>
          </p:cNvSpPr>
          <p:nvPr/>
        </p:nvSpPr>
        <p:spPr>
          <a:xfrm>
            <a:off x="1065223" y="1409259"/>
            <a:ext cx="3117552" cy="4914267"/>
          </a:xfrm>
          <a:prstGeom prst="roundRect">
            <a:avLst>
              <a:gd name="adj" fmla="val 3987"/>
            </a:avLst>
          </a:prstGeom>
          <a:solidFill>
            <a:srgbClr val="E4E7F5"/>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ts val="1400"/>
              </a:lnSpc>
            </a:pPr>
            <a:r>
              <a:rPr lang="en-GB" sz="1200" b="0">
                <a:solidFill>
                  <a:schemeClr val="tx1"/>
                </a:solidFill>
              </a:rPr>
              <a:t>Suicidal distress is a human response to overwhelming suffering. It is complex – typically, there are many factors at play rather than a single isolated cause. </a:t>
            </a:r>
          </a:p>
          <a:p>
            <a:pPr>
              <a:lnSpc>
                <a:spcPts val="1400"/>
              </a:lnSpc>
            </a:pPr>
            <a:endParaRPr lang="en-GB" sz="1200" b="0">
              <a:solidFill>
                <a:schemeClr val="tx1"/>
              </a:solidFill>
            </a:endParaRPr>
          </a:p>
          <a:p>
            <a:pPr>
              <a:lnSpc>
                <a:spcPts val="1400"/>
              </a:lnSpc>
            </a:pPr>
            <a:r>
              <a:rPr lang="en-GB" sz="1200" b="0">
                <a:solidFill>
                  <a:schemeClr val="tx1"/>
                </a:solidFill>
              </a:rPr>
              <a:t>These factors include social determinants (such as income, education, employment, housing, early childhood development, social inclusion and access to health care) and individual factors, including contextual factors (such as stressful life events, trauma, abuse and discrimination), clinical factors (for example, mental illness, drug and alcohol use, chronic physical illness), personality factors, genetic factors and demographic factors (such as age, gender, sexual orientation, ethnicity, cultural heritage). </a:t>
            </a:r>
          </a:p>
          <a:p>
            <a:pPr>
              <a:lnSpc>
                <a:spcPts val="1400"/>
              </a:lnSpc>
            </a:pPr>
            <a:endParaRPr lang="en-GB" sz="1200" b="0">
              <a:solidFill>
                <a:schemeClr val="tx1"/>
              </a:solidFill>
            </a:endParaRPr>
          </a:p>
          <a:p>
            <a:pPr>
              <a:lnSpc>
                <a:spcPts val="1400"/>
              </a:lnSpc>
            </a:pPr>
            <a:r>
              <a:rPr lang="en-GB" sz="1200" b="0">
                <a:solidFill>
                  <a:schemeClr val="tx1"/>
                </a:solidFill>
              </a:rPr>
              <a:t>It is often the impact of social determinants interacting with a person’s individual risk factors that lead to a person experiencing suicidal distress, as depicted in Figure 1.</a:t>
            </a:r>
            <a:endParaRPr lang="en-AU" sz="1200" i="1" u="sng">
              <a:solidFill>
                <a:schemeClr val="tx1"/>
              </a:solidFill>
            </a:endParaRPr>
          </a:p>
        </p:txBody>
      </p:sp>
      <p:sp>
        <p:nvSpPr>
          <p:cNvPr id="6" name="Text Placeholder 6">
            <a:extLst>
              <a:ext uri="{FF2B5EF4-FFF2-40B4-BE49-F238E27FC236}">
                <a16:creationId xmlns:a16="http://schemas.microsoft.com/office/drawing/2014/main" id="{8DFBBEB7-E983-6744-525C-FC4BED204CC5}"/>
              </a:ext>
            </a:extLst>
          </p:cNvPr>
          <p:cNvSpPr txBox="1">
            <a:spLocks/>
          </p:cNvSpPr>
          <p:nvPr/>
        </p:nvSpPr>
        <p:spPr>
          <a:xfrm>
            <a:off x="4597759" y="2056352"/>
            <a:ext cx="1963805" cy="4083185"/>
          </a:xfrm>
          <a:prstGeom prst="roundRect">
            <a:avLst>
              <a:gd name="adj" fmla="val 6667"/>
            </a:avLst>
          </a:prstGeom>
          <a:solidFill>
            <a:srgbClr val="A8B5DD"/>
          </a:solidFill>
        </p:spPr>
        <p:txBody>
          <a:bodyPr vert="horz" wrap="square" lIns="144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ts val="1500"/>
              </a:lnSpc>
            </a:pPr>
            <a:r>
              <a:rPr lang="en-GB" sz="1300">
                <a:solidFill>
                  <a:schemeClr val="tx1"/>
                </a:solidFill>
              </a:rPr>
              <a:t>Social determinants</a:t>
            </a:r>
          </a:p>
          <a:p>
            <a:pPr>
              <a:lnSpc>
                <a:spcPts val="1100"/>
              </a:lnSpc>
            </a:pPr>
            <a:endParaRPr lang="en-GB" sz="1300" i="1" u="sng">
              <a:solidFill>
                <a:schemeClr val="tx1"/>
              </a:solidFill>
            </a:endParaRPr>
          </a:p>
          <a:p>
            <a:pPr>
              <a:lnSpc>
                <a:spcPts val="1100"/>
              </a:lnSpc>
            </a:pPr>
            <a:r>
              <a:rPr lang="en-GB" sz="1000" b="0">
                <a:solidFill>
                  <a:schemeClr val="tx1"/>
                </a:solidFill>
              </a:rPr>
              <a:t>Income and social protection</a:t>
            </a:r>
          </a:p>
          <a:p>
            <a:pPr>
              <a:lnSpc>
                <a:spcPts val="1100"/>
              </a:lnSpc>
            </a:pPr>
            <a:endParaRPr lang="en-GB" sz="1000" b="0">
              <a:solidFill>
                <a:schemeClr val="tx1"/>
              </a:solidFill>
            </a:endParaRPr>
          </a:p>
          <a:p>
            <a:pPr>
              <a:lnSpc>
                <a:spcPts val="1100"/>
              </a:lnSpc>
            </a:pPr>
            <a:r>
              <a:rPr lang="en-GB" sz="1000" b="0">
                <a:solidFill>
                  <a:schemeClr val="tx1"/>
                </a:solidFill>
              </a:rPr>
              <a:t>Employment and job security</a:t>
            </a:r>
          </a:p>
          <a:p>
            <a:pPr>
              <a:lnSpc>
                <a:spcPts val="1100"/>
              </a:lnSpc>
            </a:pPr>
            <a:endParaRPr lang="en-GB" sz="1000" b="0">
              <a:solidFill>
                <a:schemeClr val="tx1"/>
              </a:solidFill>
            </a:endParaRPr>
          </a:p>
          <a:p>
            <a:pPr>
              <a:lnSpc>
                <a:spcPts val="1100"/>
              </a:lnSpc>
            </a:pPr>
            <a:r>
              <a:rPr lang="en-GB" sz="1000" b="0">
                <a:solidFill>
                  <a:schemeClr val="tx1"/>
                </a:solidFill>
              </a:rPr>
              <a:t>Working life conditions</a:t>
            </a:r>
          </a:p>
          <a:p>
            <a:pPr>
              <a:lnSpc>
                <a:spcPts val="1100"/>
              </a:lnSpc>
            </a:pPr>
            <a:endParaRPr lang="en-GB" sz="1000" b="0">
              <a:solidFill>
                <a:schemeClr val="tx1"/>
              </a:solidFill>
            </a:endParaRPr>
          </a:p>
          <a:p>
            <a:pPr>
              <a:lnSpc>
                <a:spcPts val="1100"/>
              </a:lnSpc>
            </a:pPr>
            <a:r>
              <a:rPr lang="en-GB" sz="1000" b="0">
                <a:solidFill>
                  <a:schemeClr val="tx1"/>
                </a:solidFill>
              </a:rPr>
              <a:t>Housing and basic amenities</a:t>
            </a:r>
          </a:p>
          <a:p>
            <a:pPr>
              <a:lnSpc>
                <a:spcPts val="1100"/>
              </a:lnSpc>
            </a:pPr>
            <a:endParaRPr lang="en-GB" sz="1000" b="0">
              <a:solidFill>
                <a:schemeClr val="tx1"/>
              </a:solidFill>
            </a:endParaRPr>
          </a:p>
          <a:p>
            <a:pPr>
              <a:lnSpc>
                <a:spcPts val="1100"/>
              </a:lnSpc>
            </a:pPr>
            <a:r>
              <a:rPr lang="en-GB" sz="1000" b="0">
                <a:solidFill>
                  <a:schemeClr val="tx1"/>
                </a:solidFill>
              </a:rPr>
              <a:t>Structural equality</a:t>
            </a:r>
          </a:p>
          <a:p>
            <a:pPr>
              <a:lnSpc>
                <a:spcPts val="1100"/>
              </a:lnSpc>
            </a:pPr>
            <a:endParaRPr lang="en-GB" sz="1000" b="0">
              <a:solidFill>
                <a:schemeClr val="tx1"/>
              </a:solidFill>
            </a:endParaRPr>
          </a:p>
          <a:p>
            <a:pPr>
              <a:lnSpc>
                <a:spcPts val="1100"/>
              </a:lnSpc>
            </a:pPr>
            <a:r>
              <a:rPr lang="en-GB" sz="1000" b="0">
                <a:solidFill>
                  <a:schemeClr val="tx1"/>
                </a:solidFill>
              </a:rPr>
              <a:t>Education</a:t>
            </a:r>
          </a:p>
          <a:p>
            <a:pPr>
              <a:lnSpc>
                <a:spcPts val="1100"/>
              </a:lnSpc>
            </a:pPr>
            <a:endParaRPr lang="en-GB" sz="1000" b="0">
              <a:solidFill>
                <a:schemeClr val="tx1"/>
              </a:solidFill>
            </a:endParaRPr>
          </a:p>
          <a:p>
            <a:pPr>
              <a:lnSpc>
                <a:spcPts val="1100"/>
              </a:lnSpc>
            </a:pPr>
            <a:r>
              <a:rPr lang="en-GB" sz="1000" b="0">
                <a:solidFill>
                  <a:schemeClr val="tx1"/>
                </a:solidFill>
              </a:rPr>
              <a:t>Early childhood development</a:t>
            </a:r>
          </a:p>
          <a:p>
            <a:pPr>
              <a:lnSpc>
                <a:spcPts val="1100"/>
              </a:lnSpc>
            </a:pPr>
            <a:endParaRPr lang="en-GB" sz="1000" b="0">
              <a:solidFill>
                <a:schemeClr val="tx1"/>
              </a:solidFill>
            </a:endParaRPr>
          </a:p>
          <a:p>
            <a:pPr>
              <a:lnSpc>
                <a:spcPts val="1100"/>
              </a:lnSpc>
            </a:pPr>
            <a:r>
              <a:rPr lang="en-GB" sz="1000" b="0">
                <a:solidFill>
                  <a:schemeClr val="tx1"/>
                </a:solidFill>
              </a:rPr>
              <a:t>Environment</a:t>
            </a:r>
          </a:p>
          <a:p>
            <a:pPr>
              <a:lnSpc>
                <a:spcPts val="1100"/>
              </a:lnSpc>
            </a:pPr>
            <a:endParaRPr lang="en-GB" sz="1000" b="0">
              <a:solidFill>
                <a:schemeClr val="tx1"/>
              </a:solidFill>
            </a:endParaRPr>
          </a:p>
          <a:p>
            <a:pPr>
              <a:lnSpc>
                <a:spcPts val="1100"/>
              </a:lnSpc>
            </a:pPr>
            <a:r>
              <a:rPr lang="en-GB" sz="1000" b="0">
                <a:solidFill>
                  <a:schemeClr val="tx1"/>
                </a:solidFill>
              </a:rPr>
              <a:t>Social inclusion and non-discrimination</a:t>
            </a:r>
          </a:p>
          <a:p>
            <a:pPr>
              <a:lnSpc>
                <a:spcPts val="1100"/>
              </a:lnSpc>
            </a:pPr>
            <a:endParaRPr lang="en-GB" sz="1000" b="0">
              <a:solidFill>
                <a:schemeClr val="tx1"/>
              </a:solidFill>
            </a:endParaRPr>
          </a:p>
          <a:p>
            <a:pPr>
              <a:lnSpc>
                <a:spcPts val="1100"/>
              </a:lnSpc>
            </a:pPr>
            <a:r>
              <a:rPr lang="en-GB" sz="1000" b="0">
                <a:solidFill>
                  <a:schemeClr val="tx1"/>
                </a:solidFill>
              </a:rPr>
              <a:t>Access to quality healthcare</a:t>
            </a:r>
          </a:p>
          <a:p>
            <a:pPr>
              <a:lnSpc>
                <a:spcPct val="100000"/>
              </a:lnSpc>
            </a:pPr>
            <a:endParaRPr lang="en-AU" sz="1300" b="0">
              <a:solidFill>
                <a:schemeClr val="tx1"/>
              </a:solidFill>
            </a:endParaRPr>
          </a:p>
        </p:txBody>
      </p:sp>
      <p:sp>
        <p:nvSpPr>
          <p:cNvPr id="10" name="TextBox 9">
            <a:extLst>
              <a:ext uri="{FF2B5EF4-FFF2-40B4-BE49-F238E27FC236}">
                <a16:creationId xmlns:a16="http://schemas.microsoft.com/office/drawing/2014/main" id="{813C8D06-2DE1-C3E8-3382-02255C059960}"/>
              </a:ext>
            </a:extLst>
          </p:cNvPr>
          <p:cNvSpPr txBox="1"/>
          <p:nvPr/>
        </p:nvSpPr>
        <p:spPr>
          <a:xfrm>
            <a:off x="4659311" y="1571208"/>
            <a:ext cx="6467466" cy="261610"/>
          </a:xfrm>
          <a:prstGeom prst="rect">
            <a:avLst/>
          </a:prstGeom>
          <a:noFill/>
        </p:spPr>
        <p:txBody>
          <a:bodyPr wrap="square">
            <a:spAutoFit/>
          </a:bodyPr>
          <a:lstStyle/>
          <a:p>
            <a:pPr algn="ctr"/>
            <a:r>
              <a:rPr lang="en-GB" sz="1100" b="1">
                <a:solidFill>
                  <a:schemeClr val="tx1"/>
                </a:solidFill>
              </a:rPr>
              <a:t>Figure 1: </a:t>
            </a:r>
            <a:r>
              <a:rPr lang="en-GB" sz="1100" b="0">
                <a:solidFill>
                  <a:schemeClr val="tx1"/>
                </a:solidFill>
              </a:rPr>
              <a:t>Social determinants and individual risk factors for suicide and self-harm</a:t>
            </a:r>
            <a:endParaRPr lang="en-US"/>
          </a:p>
        </p:txBody>
      </p:sp>
      <p:sp>
        <p:nvSpPr>
          <p:cNvPr id="12" name="Text Placeholder 6">
            <a:extLst>
              <a:ext uri="{FF2B5EF4-FFF2-40B4-BE49-F238E27FC236}">
                <a16:creationId xmlns:a16="http://schemas.microsoft.com/office/drawing/2014/main" id="{9A370583-E179-1432-5932-1FC3BBEB8CA6}"/>
              </a:ext>
            </a:extLst>
          </p:cNvPr>
          <p:cNvSpPr txBox="1">
            <a:spLocks/>
          </p:cNvSpPr>
          <p:nvPr/>
        </p:nvSpPr>
        <p:spPr>
          <a:xfrm>
            <a:off x="6768674" y="2056351"/>
            <a:ext cx="3012337" cy="4083185"/>
          </a:xfrm>
          <a:prstGeom prst="roundRect">
            <a:avLst>
              <a:gd name="adj" fmla="val 4955"/>
            </a:avLst>
          </a:prstGeom>
          <a:solidFill>
            <a:srgbClr val="E29CC1"/>
          </a:solidFill>
        </p:spPr>
        <p:txBody>
          <a:bodyPr vert="horz" wrap="square" lIns="144000" tIns="144000" rIns="144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ts val="1500"/>
              </a:lnSpc>
            </a:pPr>
            <a:r>
              <a:rPr lang="en-GB" sz="1300">
                <a:solidFill>
                  <a:schemeClr val="tx1"/>
                </a:solidFill>
              </a:rPr>
              <a:t>Individual risk factors</a:t>
            </a:r>
          </a:p>
          <a:p>
            <a:pPr>
              <a:lnSpc>
                <a:spcPts val="1100"/>
              </a:lnSpc>
            </a:pPr>
            <a:endParaRPr lang="en-GB" sz="1300" i="1" u="sng">
              <a:solidFill>
                <a:schemeClr val="tx1"/>
              </a:solidFill>
            </a:endParaRPr>
          </a:p>
          <a:p>
            <a:pPr>
              <a:lnSpc>
                <a:spcPts val="1100"/>
              </a:lnSpc>
            </a:pPr>
            <a:r>
              <a:rPr lang="en-GB" sz="1100">
                <a:solidFill>
                  <a:schemeClr val="tx1"/>
                </a:solidFill>
              </a:rPr>
              <a:t>Contextual factors</a:t>
            </a:r>
            <a:endParaRPr lang="en-GB" sz="1100" b="0">
              <a:solidFill>
                <a:schemeClr val="tx1"/>
              </a:solidFill>
            </a:endParaRPr>
          </a:p>
          <a:p>
            <a:pPr>
              <a:lnSpc>
                <a:spcPts val="1100"/>
              </a:lnSpc>
            </a:pPr>
            <a:r>
              <a:rPr lang="en-GB" sz="1000" b="0">
                <a:solidFill>
                  <a:schemeClr val="tx1"/>
                </a:solidFill>
              </a:rPr>
              <a:t>(e.g. stressful life events and transitions, exposure to suicide, access to means, lack of family supports, trauma including intergenerational trauma, interpersonal violence, child abuse and neglect)</a:t>
            </a:r>
          </a:p>
          <a:p>
            <a:pPr>
              <a:lnSpc>
                <a:spcPts val="1100"/>
              </a:lnSpc>
            </a:pPr>
            <a:endParaRPr lang="en-GB" sz="1100">
              <a:solidFill>
                <a:schemeClr val="tx1"/>
              </a:solidFill>
            </a:endParaRPr>
          </a:p>
          <a:p>
            <a:pPr>
              <a:lnSpc>
                <a:spcPts val="1100"/>
              </a:lnSpc>
            </a:pPr>
            <a:r>
              <a:rPr lang="en-GB" sz="1100">
                <a:solidFill>
                  <a:schemeClr val="tx1"/>
                </a:solidFill>
              </a:rPr>
              <a:t>Demographic factors</a:t>
            </a:r>
          </a:p>
          <a:p>
            <a:pPr>
              <a:lnSpc>
                <a:spcPts val="1100"/>
              </a:lnSpc>
            </a:pPr>
            <a:r>
              <a:rPr lang="en-GB" sz="1000" b="0">
                <a:solidFill>
                  <a:schemeClr val="tx1"/>
                </a:solidFill>
              </a:rPr>
              <a:t>(e.g. age, sex, gender, sexual orientation, ethnicity, cultural heritage)</a:t>
            </a:r>
          </a:p>
          <a:p>
            <a:pPr>
              <a:lnSpc>
                <a:spcPts val="1100"/>
              </a:lnSpc>
            </a:pPr>
            <a:endParaRPr lang="en-GB" sz="1100" b="0">
              <a:solidFill>
                <a:schemeClr val="tx1"/>
              </a:solidFill>
            </a:endParaRPr>
          </a:p>
          <a:p>
            <a:pPr>
              <a:lnSpc>
                <a:spcPts val="1100"/>
              </a:lnSpc>
            </a:pPr>
            <a:r>
              <a:rPr lang="en-GB" sz="1100">
                <a:solidFill>
                  <a:schemeClr val="tx1"/>
                </a:solidFill>
              </a:rPr>
              <a:t>Clinical factors</a:t>
            </a:r>
          </a:p>
          <a:p>
            <a:pPr>
              <a:lnSpc>
                <a:spcPts val="1100"/>
              </a:lnSpc>
            </a:pPr>
            <a:r>
              <a:rPr lang="en-GB" sz="1000" b="0">
                <a:solidFill>
                  <a:schemeClr val="tx1"/>
                </a:solidFill>
              </a:rPr>
              <a:t>(e.g. mental illness, drug and alcohol use, gambling, history of self-harm, chronic </a:t>
            </a:r>
            <a:br>
              <a:rPr lang="en-GB" sz="1000" b="0">
                <a:solidFill>
                  <a:schemeClr val="tx1"/>
                </a:solidFill>
              </a:rPr>
            </a:br>
            <a:r>
              <a:rPr lang="en-GB" sz="1000" b="0">
                <a:solidFill>
                  <a:schemeClr val="tx1"/>
                </a:solidFill>
              </a:rPr>
              <a:t>physical illness)</a:t>
            </a:r>
          </a:p>
          <a:p>
            <a:pPr>
              <a:lnSpc>
                <a:spcPts val="1100"/>
              </a:lnSpc>
            </a:pPr>
            <a:endParaRPr lang="en-GB" sz="1100" b="0">
              <a:solidFill>
                <a:schemeClr val="tx1"/>
              </a:solidFill>
            </a:endParaRPr>
          </a:p>
          <a:p>
            <a:pPr>
              <a:lnSpc>
                <a:spcPts val="1100"/>
              </a:lnSpc>
            </a:pPr>
            <a:r>
              <a:rPr lang="en-GB" sz="1100">
                <a:solidFill>
                  <a:schemeClr val="tx1"/>
                </a:solidFill>
              </a:rPr>
              <a:t>Personality factors</a:t>
            </a:r>
          </a:p>
          <a:p>
            <a:pPr>
              <a:lnSpc>
                <a:spcPts val="1100"/>
              </a:lnSpc>
            </a:pPr>
            <a:r>
              <a:rPr lang="en-GB" sz="1000" b="0">
                <a:solidFill>
                  <a:schemeClr val="tx1"/>
                </a:solidFill>
              </a:rPr>
              <a:t>(e.g. impulsivity, coping style, impressionability)</a:t>
            </a:r>
          </a:p>
          <a:p>
            <a:pPr>
              <a:lnSpc>
                <a:spcPts val="1100"/>
              </a:lnSpc>
            </a:pPr>
            <a:endParaRPr lang="en-GB" sz="1100" b="0">
              <a:solidFill>
                <a:schemeClr val="tx1"/>
              </a:solidFill>
            </a:endParaRPr>
          </a:p>
          <a:p>
            <a:pPr>
              <a:lnSpc>
                <a:spcPts val="1100"/>
              </a:lnSpc>
            </a:pPr>
            <a:r>
              <a:rPr lang="en-GB" sz="1100">
                <a:solidFill>
                  <a:schemeClr val="tx1"/>
                </a:solidFill>
              </a:rPr>
              <a:t>Genetic, familial and neurobiological factors</a:t>
            </a:r>
          </a:p>
          <a:p>
            <a:pPr>
              <a:lnSpc>
                <a:spcPts val="1100"/>
              </a:lnSpc>
            </a:pPr>
            <a:r>
              <a:rPr lang="en-GB" sz="1000" b="0">
                <a:solidFill>
                  <a:schemeClr val="tx1"/>
                </a:solidFill>
              </a:rPr>
              <a:t>(e.g.) family history of suicide, DNA </a:t>
            </a:r>
            <a:br>
              <a:rPr lang="en-GB" sz="1000" b="0">
                <a:solidFill>
                  <a:schemeClr val="tx1"/>
                </a:solidFill>
              </a:rPr>
            </a:br>
            <a:r>
              <a:rPr lang="en-GB" sz="1000" b="0">
                <a:solidFill>
                  <a:schemeClr val="tx1"/>
                </a:solidFill>
              </a:rPr>
              <a:t>methylation)</a:t>
            </a:r>
          </a:p>
          <a:p>
            <a:pPr>
              <a:lnSpc>
                <a:spcPct val="100000"/>
              </a:lnSpc>
            </a:pPr>
            <a:endParaRPr lang="en-GB" sz="1100" b="0">
              <a:solidFill>
                <a:schemeClr val="tx1"/>
              </a:solidFill>
            </a:endParaRPr>
          </a:p>
          <a:p>
            <a:pPr>
              <a:lnSpc>
                <a:spcPct val="100000"/>
              </a:lnSpc>
            </a:pPr>
            <a:endParaRPr lang="en-AU" sz="1300" b="0">
              <a:solidFill>
                <a:schemeClr val="tx1"/>
              </a:solidFill>
            </a:endParaRPr>
          </a:p>
        </p:txBody>
      </p:sp>
      <p:sp>
        <p:nvSpPr>
          <p:cNvPr id="14" name="Text Placeholder 6">
            <a:extLst>
              <a:ext uri="{FF2B5EF4-FFF2-40B4-BE49-F238E27FC236}">
                <a16:creationId xmlns:a16="http://schemas.microsoft.com/office/drawing/2014/main" id="{45467902-4D74-BACE-386A-AFA7F84E5F07}"/>
              </a:ext>
            </a:extLst>
          </p:cNvPr>
          <p:cNvSpPr txBox="1">
            <a:spLocks/>
          </p:cNvSpPr>
          <p:nvPr/>
        </p:nvSpPr>
        <p:spPr>
          <a:xfrm>
            <a:off x="9977546" y="3457995"/>
            <a:ext cx="940310" cy="888608"/>
          </a:xfrm>
          <a:prstGeom prst="roundRect">
            <a:avLst>
              <a:gd name="adj" fmla="val 12273"/>
            </a:avLst>
          </a:prstGeom>
          <a:solidFill>
            <a:srgbClr val="6BBE7F"/>
          </a:solidFill>
        </p:spPr>
        <p:txBody>
          <a:bodyPr vert="horz" wrap="square" lIns="144000" tIns="180000" rIns="144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GB" sz="1000" b="0">
                <a:solidFill>
                  <a:schemeClr val="tx1"/>
                </a:solidFill>
              </a:rPr>
              <a:t>Self-harm</a:t>
            </a:r>
          </a:p>
          <a:p>
            <a:pPr>
              <a:lnSpc>
                <a:spcPct val="100000"/>
              </a:lnSpc>
            </a:pPr>
            <a:endParaRPr lang="en-AU" sz="1000" b="0">
              <a:solidFill>
                <a:schemeClr val="tx1"/>
              </a:solidFill>
            </a:endParaRPr>
          </a:p>
          <a:p>
            <a:pPr>
              <a:lnSpc>
                <a:spcPct val="100000"/>
              </a:lnSpc>
            </a:pPr>
            <a:r>
              <a:rPr lang="en-AU" sz="1000" b="0">
                <a:solidFill>
                  <a:schemeClr val="tx1"/>
                </a:solidFill>
              </a:rPr>
              <a:t>Suicide</a:t>
            </a:r>
          </a:p>
        </p:txBody>
      </p:sp>
      <p:cxnSp>
        <p:nvCxnSpPr>
          <p:cNvPr id="17" name="Straight Arrow Connector 16">
            <a:extLst>
              <a:ext uri="{FF2B5EF4-FFF2-40B4-BE49-F238E27FC236}">
                <a16:creationId xmlns:a16="http://schemas.microsoft.com/office/drawing/2014/main" id="{01572B5A-D11B-AE6D-4106-385FE52B8719}"/>
              </a:ext>
              <a:ext uri="{C183D7F6-B498-43B3-948B-1728B52AA6E4}">
                <adec:decorative xmlns:adec="http://schemas.microsoft.com/office/drawing/2017/decorative" val="1"/>
              </a:ext>
            </a:extLst>
          </p:cNvPr>
          <p:cNvCxnSpPr>
            <a:cxnSpLocks/>
          </p:cNvCxnSpPr>
          <p:nvPr/>
        </p:nvCxnSpPr>
        <p:spPr>
          <a:xfrm>
            <a:off x="6567502" y="3902299"/>
            <a:ext cx="196025" cy="2904"/>
          </a:xfrm>
          <a:prstGeom prst="straightConnector1">
            <a:avLst/>
          </a:prstGeom>
          <a:ln w="12700">
            <a:solidFill>
              <a:schemeClr val="tx1"/>
            </a:solidFill>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0159942-C50C-9A5F-A319-9FA407BE1C19}"/>
              </a:ext>
              <a:ext uri="{C183D7F6-B498-43B3-948B-1728B52AA6E4}">
                <adec:decorative xmlns:adec="http://schemas.microsoft.com/office/drawing/2017/decorative" val="1"/>
              </a:ext>
            </a:extLst>
          </p:cNvPr>
          <p:cNvCxnSpPr/>
          <p:nvPr/>
        </p:nvCxnSpPr>
        <p:spPr>
          <a:xfrm>
            <a:off x="9781011" y="3984972"/>
            <a:ext cx="196025" cy="2904"/>
          </a:xfrm>
          <a:prstGeom prst="straightConnector1">
            <a:avLst/>
          </a:prstGeom>
          <a:ln w="12700">
            <a:solidFill>
              <a:schemeClr val="tx1"/>
            </a:solidFill>
            <a:headEnd type="arrow" w="sm" len="sm"/>
            <a:tailEnd type="arrow" w="sm" len="sm"/>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F873FA1D-8B75-AC5A-1F8C-B2F612251C9A}"/>
              </a:ext>
              <a:ext uri="{C183D7F6-B498-43B3-948B-1728B52AA6E4}">
                <adec:decorative xmlns:adec="http://schemas.microsoft.com/office/drawing/2017/decorative" val="1"/>
              </a:ext>
            </a:extLst>
          </p:cNvPr>
          <p:cNvCxnSpPr>
            <a:cxnSpLocks/>
          </p:cNvCxnSpPr>
          <p:nvPr/>
        </p:nvCxnSpPr>
        <p:spPr>
          <a:xfrm>
            <a:off x="9781011" y="3838805"/>
            <a:ext cx="194723" cy="0"/>
          </a:xfrm>
          <a:prstGeom prst="straightConnector1">
            <a:avLst/>
          </a:prstGeom>
          <a:ln w="12700">
            <a:solidFill>
              <a:schemeClr val="tx1"/>
            </a:solidFill>
            <a:tailEnd type="arrow" w="sm" len="sm"/>
          </a:ln>
        </p:spPr>
        <p:style>
          <a:lnRef idx="2">
            <a:schemeClr val="accent1"/>
          </a:lnRef>
          <a:fillRef idx="0">
            <a:schemeClr val="accent1"/>
          </a:fillRef>
          <a:effectRef idx="1">
            <a:schemeClr val="accent1"/>
          </a:effectRef>
          <a:fontRef idx="minor">
            <a:schemeClr val="tx1"/>
          </a:fontRef>
        </p:style>
      </p:cxnSp>
      <p:sp>
        <p:nvSpPr>
          <p:cNvPr id="2" name="Text Placeholder 6">
            <a:extLst>
              <a:ext uri="{FF2B5EF4-FFF2-40B4-BE49-F238E27FC236}">
                <a16:creationId xmlns:a16="http://schemas.microsoft.com/office/drawing/2014/main" id="{ABFC0D99-7314-B068-460D-E6E10126FB3F}"/>
              </a:ext>
            </a:extLst>
          </p:cNvPr>
          <p:cNvSpPr txBox="1">
            <a:spLocks noGrp="1"/>
          </p:cNvSpPr>
          <p:nvPr>
            <p:ph type="title" idx="4294967295"/>
          </p:nvPr>
        </p:nvSpPr>
        <p:spPr>
          <a:xfrm>
            <a:off x="1071660" y="553133"/>
            <a:ext cx="4137649"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Understanding suicide</a:t>
            </a:r>
          </a:p>
        </p:txBody>
      </p:sp>
    </p:spTree>
    <p:extLst>
      <p:ext uri="{BB962C8B-B14F-4D97-AF65-F5344CB8AC3E}">
        <p14:creationId xmlns:p14="http://schemas.microsoft.com/office/powerpoint/2010/main" val="2747171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C0407286-4DE1-846E-974A-69D950D565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D2B363D-E681-23CC-0810-C943DA6DBAB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81171">
            <a:off x="-1403464" y="-2813859"/>
            <a:ext cx="4918225" cy="6858000"/>
          </a:xfrm>
          <a:prstGeom prst="rect">
            <a:avLst/>
          </a:prstGeom>
        </p:spPr>
      </p:pic>
      <p:sp>
        <p:nvSpPr>
          <p:cNvPr id="3" name="Rectangle 2">
            <a:extLst>
              <a:ext uri="{FF2B5EF4-FFF2-40B4-BE49-F238E27FC236}">
                <a16:creationId xmlns:a16="http://schemas.microsoft.com/office/drawing/2014/main" id="{1CAA3C4E-3C9D-EB34-9194-E1C1ECAE24E9}"/>
              </a:ext>
              <a:ext uri="{C183D7F6-B498-43B3-948B-1728B52AA6E4}">
                <adec:decorative xmlns:adec="http://schemas.microsoft.com/office/drawing/2017/decorative" val="1"/>
              </a:ext>
            </a:extLst>
          </p:cNvPr>
          <p:cNvSpPr/>
          <p:nvPr/>
        </p:nvSpPr>
        <p:spPr>
          <a:xfrm>
            <a:off x="1071661" y="1405053"/>
            <a:ext cx="10064690" cy="48998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yth busting resource by Everymind. Includes QR code which can be scanned to download the resource">
            <a:extLst>
              <a:ext uri="{FF2B5EF4-FFF2-40B4-BE49-F238E27FC236}">
                <a16:creationId xmlns:a16="http://schemas.microsoft.com/office/drawing/2014/main" id="{89817EF9-7C26-DDF9-4D2C-6B22B8B447A9}"/>
              </a:ext>
            </a:extLst>
          </p:cNvPr>
          <p:cNvPicPr>
            <a:picLocks noChangeAspect="1"/>
          </p:cNvPicPr>
          <p:nvPr/>
        </p:nvPicPr>
        <p:blipFill>
          <a:blip r:embed="rId4">
            <a:extLst>
              <a:ext uri="{28A0092B-C50C-407E-A947-70E740481C1C}">
                <a14:useLocalDpi xmlns:a14="http://schemas.microsoft.com/office/drawing/2010/main" val="0"/>
              </a:ext>
            </a:extLst>
          </a:blip>
          <a:srcRect t="12699" b="5359"/>
          <a:stretch>
            <a:fillRect/>
          </a:stretch>
        </p:blipFill>
        <p:spPr>
          <a:xfrm>
            <a:off x="1071661" y="1639202"/>
            <a:ext cx="10064690" cy="4453799"/>
          </a:xfrm>
          <a:prstGeom prst="rect">
            <a:avLst/>
          </a:prstGeom>
        </p:spPr>
      </p:pic>
      <p:pic>
        <p:nvPicPr>
          <p:cNvPr id="12" name="Picture 11">
            <a:extLst>
              <a:ext uri="{FF2B5EF4-FFF2-40B4-BE49-F238E27FC236}">
                <a16:creationId xmlns:a16="http://schemas.microsoft.com/office/drawing/2014/main" id="{D13CDA25-ABED-1CAE-4F80-337F2959051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75227" t="3073" r="1741" b="84986"/>
          <a:stretch>
            <a:fillRect/>
          </a:stretch>
        </p:blipFill>
        <p:spPr>
          <a:xfrm>
            <a:off x="8292383" y="1516567"/>
            <a:ext cx="2250602" cy="630115"/>
          </a:xfrm>
          <a:prstGeom prst="rect">
            <a:avLst/>
          </a:prstGeom>
        </p:spPr>
      </p:pic>
      <p:sp>
        <p:nvSpPr>
          <p:cNvPr id="2" name="Text Placeholder 6">
            <a:extLst>
              <a:ext uri="{FF2B5EF4-FFF2-40B4-BE49-F238E27FC236}">
                <a16:creationId xmlns:a16="http://schemas.microsoft.com/office/drawing/2014/main" id="{F7FFB0D6-4DC5-97BB-C81C-F6146B7F9253}"/>
              </a:ext>
            </a:extLst>
          </p:cNvPr>
          <p:cNvSpPr txBox="1">
            <a:spLocks noGrp="1"/>
          </p:cNvSpPr>
          <p:nvPr>
            <p:ph type="title" idx="4294967295"/>
          </p:nvPr>
        </p:nvSpPr>
        <p:spPr>
          <a:xfrm>
            <a:off x="1071661" y="553133"/>
            <a:ext cx="2519032"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5"/>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Myth busting</a:t>
            </a:r>
          </a:p>
        </p:txBody>
      </p:sp>
    </p:spTree>
    <p:extLst>
      <p:ext uri="{BB962C8B-B14F-4D97-AF65-F5344CB8AC3E}">
        <p14:creationId xmlns:p14="http://schemas.microsoft.com/office/powerpoint/2010/main" val="3291615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8B5DD"/>
        </a:solidFill>
        <a:effectLst/>
      </p:bgPr>
    </p:bg>
    <p:spTree>
      <p:nvGrpSpPr>
        <p:cNvPr id="1" name="">
          <a:extLst>
            <a:ext uri="{FF2B5EF4-FFF2-40B4-BE49-F238E27FC236}">
              <a16:creationId xmlns:a16="http://schemas.microsoft.com/office/drawing/2014/main" id="{C23D273C-DC9B-8947-8ABD-C432D96E4F0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0797194-95D3-5F7E-6968-9AFF8F864E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77076">
            <a:off x="7165800" y="4792403"/>
            <a:ext cx="7772400" cy="5204910"/>
          </a:xfrm>
          <a:prstGeom prst="rect">
            <a:avLst/>
          </a:prstGeom>
        </p:spPr>
      </p:pic>
      <p:sp>
        <p:nvSpPr>
          <p:cNvPr id="2" name="Text Placeholder 6">
            <a:extLst>
              <a:ext uri="{FF2B5EF4-FFF2-40B4-BE49-F238E27FC236}">
                <a16:creationId xmlns:a16="http://schemas.microsoft.com/office/drawing/2014/main" id="{2AA84102-9605-6DC2-D60A-000F0A543DC9}"/>
              </a:ext>
            </a:extLst>
          </p:cNvPr>
          <p:cNvSpPr txBox="1">
            <a:spLocks noGrp="1"/>
          </p:cNvSpPr>
          <p:nvPr>
            <p:ph type="title" idx="4294967295"/>
          </p:nvPr>
        </p:nvSpPr>
        <p:spPr>
          <a:xfrm>
            <a:off x="1071661" y="553133"/>
            <a:ext cx="2407519"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The Strategy</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3" name="Picture 2" descr="Video – The Strategy. Featuring Nicholas Procter, National Suicide Prevention Office Advisory Board Chair">
            <a:hlinkClick r:id="rId5"/>
            <a:extLst>
              <a:ext uri="{FF2B5EF4-FFF2-40B4-BE49-F238E27FC236}">
                <a16:creationId xmlns:a16="http://schemas.microsoft.com/office/drawing/2014/main" id="{11730D0B-4BD5-E410-7EAA-47AB919F4130}"/>
              </a:ext>
            </a:extLst>
          </p:cNvPr>
          <p:cNvPicPr>
            <a:picLocks noChangeAspect="1"/>
          </p:cNvPicPr>
          <p:nvPr/>
        </p:nvPicPr>
        <p:blipFill>
          <a:blip r:embed="rId6">
            <a:extLst>
              <a:ext uri="{28A0092B-C50C-407E-A947-70E740481C1C}">
                <a14:useLocalDpi xmlns:a14="http://schemas.microsoft.com/office/drawing/2010/main" val="0"/>
              </a:ext>
            </a:extLst>
          </a:blip>
          <a:srcRect t="-52" b="1951"/>
          <a:stretch>
            <a:fillRect/>
          </a:stretch>
        </p:blipFill>
        <p:spPr>
          <a:xfrm>
            <a:off x="1071659" y="1418252"/>
            <a:ext cx="10067395" cy="4886615"/>
          </a:xfrm>
          <a:prstGeom prst="rect">
            <a:avLst/>
          </a:prstGeom>
        </p:spPr>
      </p:pic>
      <p:pic>
        <p:nvPicPr>
          <p:cNvPr id="4" name="Picture 3" descr="Video play button">
            <a:hlinkClick r:id="rId5"/>
            <a:extLst>
              <a:ext uri="{FF2B5EF4-FFF2-40B4-BE49-F238E27FC236}">
                <a16:creationId xmlns:a16="http://schemas.microsoft.com/office/drawing/2014/main" id="{3CC0E36B-5E78-5BA8-B61D-B230BA24C16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3288651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67A116B6-2BFA-A882-7455-599465AE65C0}"/>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0DEDA426-9297-754B-078D-F017A193C6CA}"/>
              </a:ext>
            </a:extLst>
          </p:cNvPr>
          <p:cNvSpPr txBox="1">
            <a:spLocks noGrp="1"/>
          </p:cNvSpPr>
          <p:nvPr>
            <p:ph type="title" idx="4294967295"/>
          </p:nvPr>
        </p:nvSpPr>
        <p:spPr>
          <a:xfrm>
            <a:off x="1071660" y="553133"/>
            <a:ext cx="8696808"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The Strategy and Outcomes Framework – animation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4" name="Picture 3" descr="Video: animation of the National Suicide Prevention Strategy and the Outcomes Framework">
            <a:hlinkClick r:id="rId4"/>
            <a:extLst>
              <a:ext uri="{FF2B5EF4-FFF2-40B4-BE49-F238E27FC236}">
                <a16:creationId xmlns:a16="http://schemas.microsoft.com/office/drawing/2014/main" id="{FB65311A-F872-AA36-BEAE-2B42FFC770CF}"/>
              </a:ext>
            </a:extLst>
          </p:cNvPr>
          <p:cNvPicPr>
            <a:picLocks noChangeAspect="1"/>
          </p:cNvPicPr>
          <p:nvPr/>
        </p:nvPicPr>
        <p:blipFill>
          <a:blip r:embed="rId5">
            <a:extLst>
              <a:ext uri="{28A0092B-C50C-407E-A947-70E740481C1C}">
                <a14:useLocalDpi xmlns:a14="http://schemas.microsoft.com/office/drawing/2010/main" val="0"/>
              </a:ext>
            </a:extLst>
          </a:blip>
          <a:srcRect t="6720" b="6720"/>
          <a:stretch/>
        </p:blipFill>
        <p:spPr>
          <a:xfrm>
            <a:off x="1071659" y="1418252"/>
            <a:ext cx="10067395" cy="4886615"/>
          </a:xfrm>
          <a:prstGeom prst="rect">
            <a:avLst/>
          </a:prstGeom>
        </p:spPr>
      </p:pic>
      <p:pic>
        <p:nvPicPr>
          <p:cNvPr id="5" name="Picture 4" descr="Video play button">
            <a:hlinkClick r:id="rId4"/>
            <a:extLst>
              <a:ext uri="{FF2B5EF4-FFF2-40B4-BE49-F238E27FC236}">
                <a16:creationId xmlns:a16="http://schemas.microsoft.com/office/drawing/2014/main" id="{B82F8D7B-0A40-96BB-9786-62FCC398063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pic>
        <p:nvPicPr>
          <p:cNvPr id="7" name="Picture 6">
            <a:extLst>
              <a:ext uri="{FF2B5EF4-FFF2-40B4-BE49-F238E27FC236}">
                <a16:creationId xmlns:a16="http://schemas.microsoft.com/office/drawing/2014/main" id="{79CA7C53-C18B-5E82-B7A3-FA855F9A45F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00709" y="932709"/>
            <a:ext cx="832159" cy="699368"/>
          </a:xfrm>
          <a:prstGeom prst="rect">
            <a:avLst/>
          </a:prstGeom>
        </p:spPr>
      </p:pic>
    </p:spTree>
    <p:extLst>
      <p:ext uri="{BB962C8B-B14F-4D97-AF65-F5344CB8AC3E}">
        <p14:creationId xmlns:p14="http://schemas.microsoft.com/office/powerpoint/2010/main" val="505721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B1C6C1"/>
        </a:solidFill>
        <a:effectLst/>
      </p:bgPr>
    </p:bg>
    <p:spTree>
      <p:nvGrpSpPr>
        <p:cNvPr id="1" name="">
          <a:extLst>
            <a:ext uri="{FF2B5EF4-FFF2-40B4-BE49-F238E27FC236}">
              <a16:creationId xmlns:a16="http://schemas.microsoft.com/office/drawing/2014/main" id="{6791F675-DA55-2480-D9C3-71815EA79C6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1914EC5-C816-0110-83E7-135F3E91874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027185">
            <a:off x="-3912911" y="4925774"/>
            <a:ext cx="13380393" cy="3700633"/>
          </a:xfrm>
          <a:prstGeom prst="rect">
            <a:avLst/>
          </a:prstGeom>
        </p:spPr>
      </p:pic>
      <p:sp>
        <p:nvSpPr>
          <p:cNvPr id="4" name="Text Placeholder 6">
            <a:extLst>
              <a:ext uri="{FF2B5EF4-FFF2-40B4-BE49-F238E27FC236}">
                <a16:creationId xmlns:a16="http://schemas.microsoft.com/office/drawing/2014/main" id="{4D5B68A3-5540-2BF9-E02D-2357DA9768E4}"/>
              </a:ext>
            </a:extLst>
          </p:cNvPr>
          <p:cNvSpPr txBox="1">
            <a:spLocks noGrp="1"/>
          </p:cNvSpPr>
          <p:nvPr>
            <p:ph type="title" idx="4294967295"/>
          </p:nvPr>
        </p:nvSpPr>
        <p:spPr>
          <a:xfrm>
            <a:off x="1071660" y="553133"/>
            <a:ext cx="4645199"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The Outcomes Framework</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5" name="Picture 4" descr="Video – The Outcomes Framework. Featuring Jordan Frith, National Suicide Prevention Office Lived Experience Partnership Group Member">
            <a:hlinkClick r:id="rId5"/>
            <a:extLst>
              <a:ext uri="{FF2B5EF4-FFF2-40B4-BE49-F238E27FC236}">
                <a16:creationId xmlns:a16="http://schemas.microsoft.com/office/drawing/2014/main" id="{3C1CF10D-CE63-510F-D4FF-0A48ECADEB5F}"/>
              </a:ext>
            </a:extLst>
          </p:cNvPr>
          <p:cNvPicPr>
            <a:picLocks noChangeAspect="1"/>
          </p:cNvPicPr>
          <p:nvPr/>
        </p:nvPicPr>
        <p:blipFill>
          <a:blip r:embed="rId6">
            <a:extLst>
              <a:ext uri="{28A0092B-C50C-407E-A947-70E740481C1C}">
                <a14:useLocalDpi xmlns:a14="http://schemas.microsoft.com/office/drawing/2010/main" val="0"/>
              </a:ext>
            </a:extLst>
          </a:blip>
          <a:srcRect t="-159" b="1849"/>
          <a:stretch>
            <a:fillRect/>
          </a:stretch>
        </p:blipFill>
        <p:spPr>
          <a:xfrm>
            <a:off x="1071659" y="1409939"/>
            <a:ext cx="10067395" cy="4886615"/>
          </a:xfrm>
          <a:prstGeom prst="rect">
            <a:avLst/>
          </a:prstGeom>
        </p:spPr>
      </p:pic>
      <p:pic>
        <p:nvPicPr>
          <p:cNvPr id="6" name="Picture 5" descr="Video play button">
            <a:hlinkClick r:id="rId5"/>
            <a:extLst>
              <a:ext uri="{FF2B5EF4-FFF2-40B4-BE49-F238E27FC236}">
                <a16:creationId xmlns:a16="http://schemas.microsoft.com/office/drawing/2014/main" id="{0B877B3C-DC30-EBEF-53A9-FA31FB7908C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1465356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4EBE9"/>
        </a:solidFill>
        <a:effectLst/>
      </p:bgPr>
    </p:bg>
    <p:spTree>
      <p:nvGrpSpPr>
        <p:cNvPr id="1" name="">
          <a:extLst>
            <a:ext uri="{FF2B5EF4-FFF2-40B4-BE49-F238E27FC236}">
              <a16:creationId xmlns:a16="http://schemas.microsoft.com/office/drawing/2014/main" id="{6A88AD80-EAF8-4B99-9D24-20967A05ADC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1275F67-CBEB-4DE7-FC7F-B81BE9C9932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910726">
            <a:off x="7805766" y="4127591"/>
            <a:ext cx="7772400" cy="4514324"/>
          </a:xfrm>
          <a:prstGeom prst="rect">
            <a:avLst/>
          </a:prstGeom>
        </p:spPr>
      </p:pic>
      <p:sp>
        <p:nvSpPr>
          <p:cNvPr id="2" name="Text Placeholder 6">
            <a:extLst>
              <a:ext uri="{FF2B5EF4-FFF2-40B4-BE49-F238E27FC236}">
                <a16:creationId xmlns:a16="http://schemas.microsoft.com/office/drawing/2014/main" id="{C0A781E4-C2E3-A016-45CF-65FE7A96BDBE}"/>
              </a:ext>
            </a:extLst>
          </p:cNvPr>
          <p:cNvSpPr txBox="1">
            <a:spLocks noGrp="1"/>
          </p:cNvSpPr>
          <p:nvPr>
            <p:ph type="title" idx="4294967295"/>
          </p:nvPr>
        </p:nvSpPr>
        <p:spPr>
          <a:xfrm>
            <a:off x="1071661" y="553133"/>
            <a:ext cx="4392438" cy="593400"/>
          </a:xfrm>
          <a:prstGeom prst="roundRect">
            <a:avLst>
              <a:gd name="adj" fmla="val 11053"/>
            </a:avLst>
          </a:prstGeom>
          <a:solidFill>
            <a:srgbClr val="B1C6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Community engagement</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3" name="Picture 2" descr="Video – Community Engagement. Featuring Ben Brien, National Suicide Prevention Office Lived Experience Partnership Group Co-chair">
            <a:hlinkClick r:id="rId5"/>
            <a:extLst>
              <a:ext uri="{FF2B5EF4-FFF2-40B4-BE49-F238E27FC236}">
                <a16:creationId xmlns:a16="http://schemas.microsoft.com/office/drawing/2014/main" id="{43EB2C68-2810-D8CA-CB67-284797FDAF46}"/>
              </a:ext>
            </a:extLst>
          </p:cNvPr>
          <p:cNvPicPr>
            <a:picLocks noChangeAspect="1"/>
          </p:cNvPicPr>
          <p:nvPr/>
        </p:nvPicPr>
        <p:blipFill>
          <a:blip r:embed="rId6">
            <a:extLst>
              <a:ext uri="{28A0092B-C50C-407E-A947-70E740481C1C}">
                <a14:useLocalDpi xmlns:a14="http://schemas.microsoft.com/office/drawing/2010/main" val="0"/>
              </a:ext>
            </a:extLst>
          </a:blip>
          <a:srcRect t="-105" b="1901"/>
          <a:stretch>
            <a:fillRect/>
          </a:stretch>
        </p:blipFill>
        <p:spPr>
          <a:xfrm>
            <a:off x="1071659" y="1409939"/>
            <a:ext cx="10067395" cy="4886615"/>
          </a:xfrm>
          <a:prstGeom prst="rect">
            <a:avLst/>
          </a:prstGeom>
        </p:spPr>
      </p:pic>
      <p:pic>
        <p:nvPicPr>
          <p:cNvPr id="4" name="Picture 3" descr="Video play button">
            <a:hlinkClick r:id="rId5"/>
            <a:extLst>
              <a:ext uri="{FF2B5EF4-FFF2-40B4-BE49-F238E27FC236}">
                <a16:creationId xmlns:a16="http://schemas.microsoft.com/office/drawing/2014/main" id="{78FC64AA-F0DD-6D1B-0B91-361A16D0D19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1089109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B2E9270F-9997-0232-69BD-4626B37C942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77A911A-43B9-4F64-2D5B-C31451F16D4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107" y="2780723"/>
            <a:ext cx="7772400" cy="5204910"/>
          </a:xfrm>
          <a:prstGeom prst="rect">
            <a:avLst/>
          </a:prstGeom>
        </p:spPr>
      </p:pic>
      <p:pic>
        <p:nvPicPr>
          <p:cNvPr id="10" name="Picture 9">
            <a:extLst>
              <a:ext uri="{FF2B5EF4-FFF2-40B4-BE49-F238E27FC236}">
                <a16:creationId xmlns:a16="http://schemas.microsoft.com/office/drawing/2014/main" id="{09271F3B-550E-1D38-D75B-E27DF8F019D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027185">
            <a:off x="-5982782" y="4454550"/>
            <a:ext cx="13380393" cy="3700633"/>
          </a:xfrm>
          <a:prstGeom prst="rect">
            <a:avLst/>
          </a:prstGeom>
        </p:spPr>
      </p:pic>
      <p:sp>
        <p:nvSpPr>
          <p:cNvPr id="2" name="Text Placeholder 6">
            <a:extLst>
              <a:ext uri="{FF2B5EF4-FFF2-40B4-BE49-F238E27FC236}">
                <a16:creationId xmlns:a16="http://schemas.microsoft.com/office/drawing/2014/main" id="{7ECC511B-CCAE-7633-EDA7-0BC919030A30}"/>
              </a:ext>
            </a:extLst>
          </p:cNvPr>
          <p:cNvSpPr txBox="1">
            <a:spLocks noGrp="1"/>
          </p:cNvSpPr>
          <p:nvPr>
            <p:ph type="title" idx="4294967295"/>
          </p:nvPr>
        </p:nvSpPr>
        <p:spPr>
          <a:xfrm>
            <a:off x="1071661" y="553133"/>
            <a:ext cx="3158368" cy="593400"/>
          </a:xfrm>
          <a:prstGeom prst="roundRect">
            <a:avLst>
              <a:gd name="adj" fmla="val 11053"/>
            </a:avLst>
          </a:prstGeom>
          <a:solidFill>
            <a:srgbClr val="B1C6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5"/>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Lived experience</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3" name="Picture 2" descr="Video – Lived experience. Featuring Chaya Vogelpoel-Rainbird, National Suicide Prevention Office Lived Experience Partnership Group Member">
            <a:hlinkClick r:id="rId6"/>
            <a:extLst>
              <a:ext uri="{FF2B5EF4-FFF2-40B4-BE49-F238E27FC236}">
                <a16:creationId xmlns:a16="http://schemas.microsoft.com/office/drawing/2014/main" id="{FC2A93D1-157E-C9DE-DE66-DAEC7F876F06}"/>
              </a:ext>
            </a:extLst>
          </p:cNvPr>
          <p:cNvPicPr>
            <a:picLocks noChangeAspect="1"/>
          </p:cNvPicPr>
          <p:nvPr/>
        </p:nvPicPr>
        <p:blipFill>
          <a:blip r:embed="rId7">
            <a:extLst>
              <a:ext uri="{28A0092B-C50C-407E-A947-70E740481C1C}">
                <a14:useLocalDpi xmlns:a14="http://schemas.microsoft.com/office/drawing/2010/main" val="0"/>
              </a:ext>
            </a:extLst>
          </a:blip>
          <a:srcRect t="-157" b="1851"/>
          <a:stretch>
            <a:fillRect/>
          </a:stretch>
        </p:blipFill>
        <p:spPr>
          <a:xfrm>
            <a:off x="1071659" y="1409939"/>
            <a:ext cx="10067395" cy="4886615"/>
          </a:xfrm>
          <a:prstGeom prst="rect">
            <a:avLst/>
          </a:prstGeom>
        </p:spPr>
      </p:pic>
      <p:pic>
        <p:nvPicPr>
          <p:cNvPr id="4" name="Picture 3" descr="Video play button">
            <a:hlinkClick r:id="rId6"/>
            <a:extLst>
              <a:ext uri="{FF2B5EF4-FFF2-40B4-BE49-F238E27FC236}">
                <a16:creationId xmlns:a16="http://schemas.microsoft.com/office/drawing/2014/main" id="{C134A80D-5067-B9CC-4666-C27D6468658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2268991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B1C6C1"/>
        </a:solidFill>
        <a:effectLst/>
      </p:bgPr>
    </p:bg>
    <p:spTree>
      <p:nvGrpSpPr>
        <p:cNvPr id="1" name="">
          <a:extLst>
            <a:ext uri="{FF2B5EF4-FFF2-40B4-BE49-F238E27FC236}">
              <a16:creationId xmlns:a16="http://schemas.microsoft.com/office/drawing/2014/main" id="{80C8906E-807E-B530-0A6F-F25CF94A257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E7340A5-BD0E-B01E-8A41-FC3EEFCC3F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06138">
            <a:off x="7182311" y="5233183"/>
            <a:ext cx="7772400" cy="4514324"/>
          </a:xfrm>
          <a:prstGeom prst="rect">
            <a:avLst/>
          </a:prstGeom>
        </p:spPr>
      </p:pic>
      <p:sp>
        <p:nvSpPr>
          <p:cNvPr id="3" name="Text Placeholder 6">
            <a:extLst>
              <a:ext uri="{FF2B5EF4-FFF2-40B4-BE49-F238E27FC236}">
                <a16:creationId xmlns:a16="http://schemas.microsoft.com/office/drawing/2014/main" id="{C5BF7CD4-C96E-8366-2117-B528A414C284}"/>
              </a:ext>
            </a:extLst>
          </p:cNvPr>
          <p:cNvSpPr txBox="1">
            <a:spLocks/>
          </p:cNvSpPr>
          <p:nvPr/>
        </p:nvSpPr>
        <p:spPr>
          <a:xfrm>
            <a:off x="8024823" y="1413163"/>
            <a:ext cx="3117552" cy="4910364"/>
          </a:xfrm>
          <a:prstGeom prst="roundRect">
            <a:avLst>
              <a:gd name="adj" fmla="val 3987"/>
            </a:avLst>
          </a:prstGeom>
          <a:solidFill>
            <a:srgbClr val="E4EBE9"/>
          </a:solidFill>
        </p:spPr>
        <p:txBody>
          <a:bodyPr vert="horz" wrap="square" lIns="180000" tIns="108000" rIns="180000" bIns="144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endParaRPr lang="en-AU" sz="1400" b="0">
              <a:solidFill>
                <a:schemeClr val="tx1"/>
              </a:solidFill>
            </a:endParaRPr>
          </a:p>
          <a:p>
            <a:pPr>
              <a:lnSpc>
                <a:spcPct val="100000"/>
              </a:lnSpc>
            </a:pPr>
            <a:endParaRPr lang="en-AU" sz="500" b="0">
              <a:solidFill>
                <a:schemeClr val="tx1"/>
              </a:solidFill>
            </a:endParaRPr>
          </a:p>
          <a:p>
            <a:pPr>
              <a:lnSpc>
                <a:spcPct val="100000"/>
              </a:lnSpc>
            </a:pPr>
            <a:r>
              <a:rPr lang="en-AU" sz="1280" b="0">
                <a:solidFill>
                  <a:schemeClr val="tx1"/>
                </a:solidFill>
              </a:rPr>
              <a:t>Suicide can affect anyone. However, suicide does not affect everyone in the same way. My experiences with suicide intersect with my disability, cultural diversity, gender, sexuality, homelessness, and more. To understand and support me, intersectionality is not just an option—it’s a necessity. My identities and experiences cannot be separated into silos or checkboxes. By embracing intersectionality, we recognise that a  one-size-fits-all approach is inappropriate and dismissive of our identities. We need  to see young people as whole people and co-produce suicide prevention supports that are truly holistic and inclusive.”</a:t>
            </a:r>
          </a:p>
          <a:p>
            <a:pPr>
              <a:lnSpc>
                <a:spcPct val="100000"/>
              </a:lnSpc>
            </a:pPr>
            <a:endParaRPr lang="en-AU" sz="1280" b="0">
              <a:solidFill>
                <a:schemeClr val="tx1"/>
              </a:solidFill>
            </a:endParaRPr>
          </a:p>
          <a:p>
            <a:pPr>
              <a:lnSpc>
                <a:spcPct val="100000"/>
              </a:lnSpc>
            </a:pPr>
            <a:r>
              <a:rPr lang="en-AU" sz="1280">
                <a:solidFill>
                  <a:schemeClr val="tx1"/>
                </a:solidFill>
              </a:rPr>
              <a:t>– Emily Unity </a:t>
            </a:r>
            <a:br>
              <a:rPr lang="en-AU" sz="1280" b="0">
                <a:solidFill>
                  <a:schemeClr val="tx1"/>
                </a:solidFill>
              </a:rPr>
            </a:br>
            <a:r>
              <a:rPr lang="en-AU" sz="1280" b="0">
                <a:solidFill>
                  <a:schemeClr val="tx1"/>
                </a:solidFill>
              </a:rPr>
              <a:t>Participant, consultation with young people, July 2023</a:t>
            </a:r>
          </a:p>
        </p:txBody>
      </p:sp>
      <p:sp>
        <p:nvSpPr>
          <p:cNvPr id="4" name="Text Placeholder 6">
            <a:extLst>
              <a:ext uri="{FF2B5EF4-FFF2-40B4-BE49-F238E27FC236}">
                <a16:creationId xmlns:a16="http://schemas.microsoft.com/office/drawing/2014/main" id="{4ED00C03-5889-0E38-522B-524A1B0E4FEC}"/>
              </a:ext>
            </a:extLst>
          </p:cNvPr>
          <p:cNvSpPr txBox="1">
            <a:spLocks/>
          </p:cNvSpPr>
          <p:nvPr/>
        </p:nvSpPr>
        <p:spPr>
          <a:xfrm>
            <a:off x="1058872" y="1413164"/>
            <a:ext cx="6726407" cy="4910363"/>
          </a:xfrm>
          <a:prstGeom prst="roundRect">
            <a:avLst>
              <a:gd name="adj" fmla="val 2711"/>
            </a:avLst>
          </a:prstGeom>
          <a:solidFill>
            <a:srgbClr val="F8F7F1"/>
          </a:solidFill>
        </p:spPr>
        <p:txBody>
          <a:bodyPr vert="horz" wrap="square" lIns="180000" tIns="108000" rIns="180000" bIns="144000" rtlCol="0" anchor="ctr">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850" b="0">
                <a:solidFill>
                  <a:schemeClr val="tx1"/>
                </a:solidFill>
              </a:rPr>
              <a:t>While suicide impacts the whole population, it does not impact all groups of people equally. Information about the known disproportionate impacts on some specific population groups is summarised in the Strategy.</a:t>
            </a:r>
          </a:p>
          <a:p>
            <a:pPr>
              <a:lnSpc>
                <a:spcPct val="100000"/>
              </a:lnSpc>
            </a:pPr>
            <a:endParaRPr lang="en-AU" sz="1850" b="0">
              <a:solidFill>
                <a:schemeClr val="tx1"/>
              </a:solidFill>
            </a:endParaRPr>
          </a:p>
          <a:p>
            <a:pPr>
              <a:lnSpc>
                <a:spcPct val="100000"/>
              </a:lnSpc>
            </a:pPr>
            <a:r>
              <a:rPr lang="en-AU" sz="1850" b="0">
                <a:solidFill>
                  <a:schemeClr val="tx1"/>
                </a:solidFill>
              </a:rPr>
              <a:t>Disproportionately affected groups should not be defined by risk alone, as this overlooks their strengths and resilience. Higher rates of suicide are driven by social and economic inequities, including discrimination, stigma, economic insecurity, poorer health outcomes, and limited access to appropriate support. A broader approach to suicide prevention is needed that addresses both immediate support needs and the underlying drivers of distress. This approach would also better recognise intersectionality and support more flexible, responsive systems for people with diverse and overlapping experiences.</a:t>
            </a:r>
          </a:p>
        </p:txBody>
      </p:sp>
      <p:pic>
        <p:nvPicPr>
          <p:cNvPr id="5" name="Picture 4">
            <a:extLst>
              <a:ext uri="{FF2B5EF4-FFF2-40B4-BE49-F238E27FC236}">
                <a16:creationId xmlns:a16="http://schemas.microsoft.com/office/drawing/2014/main" id="{F758EFE0-5554-D308-11DD-09D35C3B90B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5323" y="1597996"/>
            <a:ext cx="243263" cy="182447"/>
          </a:xfrm>
          <a:prstGeom prst="rect">
            <a:avLst/>
          </a:prstGeom>
        </p:spPr>
      </p:pic>
      <p:sp>
        <p:nvSpPr>
          <p:cNvPr id="2" name="Text Placeholder 6">
            <a:extLst>
              <a:ext uri="{FF2B5EF4-FFF2-40B4-BE49-F238E27FC236}">
                <a16:creationId xmlns:a16="http://schemas.microsoft.com/office/drawing/2014/main" id="{0F0489E3-CD33-60CD-D063-D6CAD444A0AE}"/>
              </a:ext>
            </a:extLst>
          </p:cNvPr>
          <p:cNvSpPr txBox="1">
            <a:spLocks noGrp="1"/>
          </p:cNvSpPr>
          <p:nvPr>
            <p:ph type="title" idx="4294967295"/>
          </p:nvPr>
        </p:nvSpPr>
        <p:spPr>
          <a:xfrm>
            <a:off x="1071660" y="553133"/>
            <a:ext cx="8310233"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Approach to groups disproportionately impacted</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006306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4EBE9"/>
        </a:solidFill>
        <a:effectLst/>
      </p:bgPr>
    </p:bg>
    <p:spTree>
      <p:nvGrpSpPr>
        <p:cNvPr id="1" name="">
          <a:extLst>
            <a:ext uri="{FF2B5EF4-FFF2-40B4-BE49-F238E27FC236}">
              <a16:creationId xmlns:a16="http://schemas.microsoft.com/office/drawing/2014/main" id="{3DB03C37-BCB0-5F43-0A05-41E0422E3FF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730149-AB13-E326-E9FD-B20819DC28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027185">
            <a:off x="1914311" y="694597"/>
            <a:ext cx="13380393" cy="3700633"/>
          </a:xfrm>
          <a:prstGeom prst="rect">
            <a:avLst/>
          </a:prstGeom>
        </p:spPr>
      </p:pic>
      <p:sp>
        <p:nvSpPr>
          <p:cNvPr id="2" name="Text Placeholder 6">
            <a:extLst>
              <a:ext uri="{FF2B5EF4-FFF2-40B4-BE49-F238E27FC236}">
                <a16:creationId xmlns:a16="http://schemas.microsoft.com/office/drawing/2014/main" id="{995C8A10-1740-FA59-5585-2384D11AA5B2}"/>
              </a:ext>
            </a:extLst>
          </p:cNvPr>
          <p:cNvSpPr txBox="1">
            <a:spLocks noGrp="1"/>
          </p:cNvSpPr>
          <p:nvPr>
            <p:ph type="title" idx="4294967295"/>
          </p:nvPr>
        </p:nvSpPr>
        <p:spPr>
          <a:xfrm>
            <a:off x="1071660" y="553133"/>
            <a:ext cx="8310233" cy="593400"/>
          </a:xfrm>
          <a:prstGeom prst="roundRect">
            <a:avLst>
              <a:gd name="adj" fmla="val 11053"/>
            </a:avLst>
          </a:prstGeom>
          <a:solidFill>
            <a:srgbClr val="B1C6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Approach to groups disproportionately impacted</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3" name="Picture 2" descr="Video – Pino Migliorino, National Suicide Prevention Office Advisory Board Member">
            <a:hlinkClick r:id="rId5"/>
            <a:extLst>
              <a:ext uri="{FF2B5EF4-FFF2-40B4-BE49-F238E27FC236}">
                <a16:creationId xmlns:a16="http://schemas.microsoft.com/office/drawing/2014/main" id="{D983FAF8-E24D-7301-971E-2E8DE20F42DA}"/>
              </a:ext>
            </a:extLst>
          </p:cNvPr>
          <p:cNvPicPr>
            <a:picLocks noChangeAspect="1"/>
          </p:cNvPicPr>
          <p:nvPr/>
        </p:nvPicPr>
        <p:blipFill>
          <a:blip r:embed="rId6">
            <a:extLst>
              <a:ext uri="{28A0092B-C50C-407E-A947-70E740481C1C}">
                <a14:useLocalDpi xmlns:a14="http://schemas.microsoft.com/office/drawing/2010/main" val="0"/>
              </a:ext>
            </a:extLst>
          </a:blip>
          <a:srcRect t="-157" b="1851"/>
          <a:stretch>
            <a:fillRect/>
          </a:stretch>
        </p:blipFill>
        <p:spPr>
          <a:xfrm>
            <a:off x="1071659" y="1409939"/>
            <a:ext cx="10067395" cy="4886615"/>
          </a:xfrm>
          <a:prstGeom prst="rect">
            <a:avLst/>
          </a:prstGeom>
        </p:spPr>
      </p:pic>
      <p:pic>
        <p:nvPicPr>
          <p:cNvPr id="4" name="Picture 3" descr="Video play button">
            <a:hlinkClick r:id="rId5"/>
            <a:extLst>
              <a:ext uri="{FF2B5EF4-FFF2-40B4-BE49-F238E27FC236}">
                <a16:creationId xmlns:a16="http://schemas.microsoft.com/office/drawing/2014/main" id="{8C362685-B86D-10A5-3A1C-49E4CB8DF23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spTree>
    <p:extLst>
      <p:ext uri="{BB962C8B-B14F-4D97-AF65-F5344CB8AC3E}">
        <p14:creationId xmlns:p14="http://schemas.microsoft.com/office/powerpoint/2010/main" val="858953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1C6C1"/>
        </a:solidFill>
        <a:effectLst/>
      </p:bgPr>
    </p:bg>
    <p:spTree>
      <p:nvGrpSpPr>
        <p:cNvPr id="1" name="">
          <a:extLst>
            <a:ext uri="{FF2B5EF4-FFF2-40B4-BE49-F238E27FC236}">
              <a16:creationId xmlns:a16="http://schemas.microsoft.com/office/drawing/2014/main" id="{754E5B7C-2568-190D-5D72-8BB5D9B4CC99}"/>
            </a:ext>
          </a:extLst>
        </p:cNvPr>
        <p:cNvGrpSpPr/>
        <p:nvPr/>
      </p:nvGrpSpPr>
      <p:grpSpPr>
        <a:xfrm>
          <a:off x="0" y="0"/>
          <a:ext cx="0" cy="0"/>
          <a:chOff x="0" y="0"/>
          <a:chExt cx="0" cy="0"/>
        </a:xfrm>
      </p:grpSpPr>
      <p:sp>
        <p:nvSpPr>
          <p:cNvPr id="32" name="Text Placeholder 6">
            <a:extLst>
              <a:ext uri="{FF2B5EF4-FFF2-40B4-BE49-F238E27FC236}">
                <a16:creationId xmlns:a16="http://schemas.microsoft.com/office/drawing/2014/main" id="{C8F477EB-667E-E386-7DD7-58A2A784BF99}"/>
              </a:ext>
              <a:ext uri="{C183D7F6-B498-43B3-948B-1728B52AA6E4}">
                <adec:decorative xmlns:adec="http://schemas.microsoft.com/office/drawing/2017/decorative" val="1"/>
              </a:ext>
            </a:extLst>
          </p:cNvPr>
          <p:cNvSpPr txBox="1">
            <a:spLocks/>
          </p:cNvSpPr>
          <p:nvPr/>
        </p:nvSpPr>
        <p:spPr>
          <a:xfrm>
            <a:off x="1054001" y="1404190"/>
            <a:ext cx="10070045" cy="4660111"/>
          </a:xfrm>
          <a:prstGeom prst="roundRect">
            <a:avLst>
              <a:gd name="adj" fmla="val 3987"/>
            </a:avLst>
          </a:prstGeom>
          <a:solidFill>
            <a:srgbClr val="F8F7F1"/>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endParaRPr lang="en-AU" sz="2400" b="0" i="1" u="sng">
              <a:solidFill>
                <a:schemeClr val="tx1"/>
              </a:solidFill>
            </a:endParaRPr>
          </a:p>
        </p:txBody>
      </p:sp>
      <p:sp>
        <p:nvSpPr>
          <p:cNvPr id="4" name="TextBox 3">
            <a:extLst>
              <a:ext uri="{FF2B5EF4-FFF2-40B4-BE49-F238E27FC236}">
                <a16:creationId xmlns:a16="http://schemas.microsoft.com/office/drawing/2014/main" id="{B81FB432-AA60-A6BE-56B4-4079DE870B56}"/>
              </a:ext>
            </a:extLst>
          </p:cNvPr>
          <p:cNvSpPr txBox="1"/>
          <p:nvPr/>
        </p:nvSpPr>
        <p:spPr>
          <a:xfrm>
            <a:off x="963054" y="6126700"/>
            <a:ext cx="6098146" cy="215444"/>
          </a:xfrm>
          <a:prstGeom prst="rect">
            <a:avLst/>
          </a:prstGeom>
          <a:noFill/>
        </p:spPr>
        <p:txBody>
          <a:bodyPr wrap="square">
            <a:spAutoFit/>
          </a:bodyPr>
          <a:lstStyle/>
          <a:p>
            <a:pPr marL="0" marR="0">
              <a:buNone/>
            </a:pPr>
            <a:r>
              <a:rPr lang="en-AU" sz="800" u="sng">
                <a:effectLst/>
                <a:latin typeface="Aptos" panose="020B0004020202020204" pitchFamily="34" charset="0"/>
                <a:hlinkClick r:id="rId4">
                  <a:extLst>
                    <a:ext uri="{A12FA001-AC4F-418D-AE19-62706E023703}">
                      <ahyp:hlinkClr xmlns:ahyp="http://schemas.microsoft.com/office/drawing/2018/hyperlinkcolor" val="tx"/>
                    </a:ext>
                  </a:extLst>
                </a:hlinkClick>
              </a:rPr>
              <a:t>https://www.mentalhealthcommission.gov.au/sites/default/files/2025-02/the-national-suicide-prevention-strategy.pdf</a:t>
            </a:r>
            <a:endParaRPr lang="en-AU" sz="800">
              <a:effectLst/>
              <a:latin typeface="Aptos" panose="020B0004020202020204" pitchFamily="34" charset="0"/>
            </a:endParaRPr>
          </a:p>
        </p:txBody>
      </p:sp>
      <p:sp>
        <p:nvSpPr>
          <p:cNvPr id="3" name="Text Placeholder 6">
            <a:extLst>
              <a:ext uri="{FF2B5EF4-FFF2-40B4-BE49-F238E27FC236}">
                <a16:creationId xmlns:a16="http://schemas.microsoft.com/office/drawing/2014/main" id="{92D0F778-733E-FDEF-9C3C-0A98A22E759D}"/>
              </a:ext>
            </a:extLst>
          </p:cNvPr>
          <p:cNvSpPr txBox="1">
            <a:spLocks noGrp="1"/>
          </p:cNvSpPr>
          <p:nvPr>
            <p:ph type="title" idx="4294967295"/>
          </p:nvPr>
        </p:nvSpPr>
        <p:spPr>
          <a:xfrm>
            <a:off x="1071660" y="553133"/>
            <a:ext cx="8042603"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The National Suicide Prevention Strategy Model </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grpSp>
        <p:nvGrpSpPr>
          <p:cNvPr id="2" name="Group 1" descr="Colour-coded table showing the National Suicde Prevention Strategy Model. Includes the three Domains and Key Objectives for each Domain">
            <a:extLst>
              <a:ext uri="{FF2B5EF4-FFF2-40B4-BE49-F238E27FC236}">
                <a16:creationId xmlns:a16="http://schemas.microsoft.com/office/drawing/2014/main" id="{3798BF1A-8F38-3CCE-A030-7BA98055F2FC}"/>
              </a:ext>
            </a:extLst>
          </p:cNvPr>
          <p:cNvGrpSpPr/>
          <p:nvPr/>
        </p:nvGrpSpPr>
        <p:grpSpPr>
          <a:xfrm>
            <a:off x="1276809" y="1613914"/>
            <a:ext cx="9637469" cy="4253663"/>
            <a:chOff x="5051616" y="2205589"/>
            <a:chExt cx="6362333" cy="2808125"/>
          </a:xfrm>
        </p:grpSpPr>
        <p:sp>
          <p:nvSpPr>
            <p:cNvPr id="7" name="Text Placeholder 6">
              <a:extLst>
                <a:ext uri="{FF2B5EF4-FFF2-40B4-BE49-F238E27FC236}">
                  <a16:creationId xmlns:a16="http://schemas.microsoft.com/office/drawing/2014/main" id="{CF0909AF-3431-57FA-0D71-594FEE8F2F37}"/>
                </a:ext>
              </a:extLst>
            </p:cNvPr>
            <p:cNvSpPr txBox="1">
              <a:spLocks/>
            </p:cNvSpPr>
            <p:nvPr/>
          </p:nvSpPr>
          <p:spPr>
            <a:xfrm>
              <a:off x="5051616" y="2421386"/>
              <a:ext cx="3145298" cy="537611"/>
            </a:xfrm>
            <a:prstGeom prst="roundRect">
              <a:avLst>
                <a:gd name="adj" fmla="val 10368"/>
              </a:avLst>
            </a:prstGeom>
            <a:solidFill>
              <a:srgbClr val="FAA528"/>
            </a:solidFill>
          </p:spPr>
          <p:txBody>
            <a:bodyPr vert="horz" wrap="square" lIns="180000" tIns="144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200">
                  <a:solidFill>
                    <a:schemeClr val="tx1"/>
                  </a:solidFill>
                </a:rPr>
                <a:t>Prevention</a:t>
              </a:r>
            </a:p>
            <a:p>
              <a:pPr algn="ctr">
                <a:lnSpc>
                  <a:spcPct val="100000"/>
                </a:lnSpc>
              </a:pPr>
              <a:r>
                <a:rPr lang="en-AU" sz="1200" b="0">
                  <a:solidFill>
                    <a:schemeClr val="tx1"/>
                  </a:solidFill>
                </a:rPr>
                <a:t>of suicidal distress</a:t>
              </a:r>
            </a:p>
          </p:txBody>
        </p:sp>
        <p:sp>
          <p:nvSpPr>
            <p:cNvPr id="9" name="Text Placeholder 6">
              <a:extLst>
                <a:ext uri="{FF2B5EF4-FFF2-40B4-BE49-F238E27FC236}">
                  <a16:creationId xmlns:a16="http://schemas.microsoft.com/office/drawing/2014/main" id="{2BD8B9DC-F59D-BE09-15D5-A38BD342AAA5}"/>
                </a:ext>
              </a:extLst>
            </p:cNvPr>
            <p:cNvSpPr txBox="1">
              <a:spLocks/>
            </p:cNvSpPr>
            <p:nvPr/>
          </p:nvSpPr>
          <p:spPr>
            <a:xfrm>
              <a:off x="5051617" y="3219270"/>
              <a:ext cx="591437" cy="359348"/>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b="0">
                  <a:solidFill>
                    <a:schemeClr val="tx1"/>
                  </a:solidFill>
                </a:rPr>
                <a:t>Safety and security</a:t>
              </a:r>
            </a:p>
          </p:txBody>
        </p:sp>
        <p:sp>
          <p:nvSpPr>
            <p:cNvPr id="19" name="Text Placeholder 6">
              <a:extLst>
                <a:ext uri="{FF2B5EF4-FFF2-40B4-BE49-F238E27FC236}">
                  <a16:creationId xmlns:a16="http://schemas.microsoft.com/office/drawing/2014/main" id="{A60D0AFD-B3B5-3AD5-DD1E-969AB17405A5}"/>
                </a:ext>
              </a:extLst>
            </p:cNvPr>
            <p:cNvSpPr txBox="1">
              <a:spLocks/>
            </p:cNvSpPr>
            <p:nvPr/>
          </p:nvSpPr>
          <p:spPr>
            <a:xfrm>
              <a:off x="5690082" y="3219270"/>
              <a:ext cx="591437" cy="359348"/>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Good health</a:t>
              </a:r>
            </a:p>
          </p:txBody>
        </p:sp>
        <p:sp>
          <p:nvSpPr>
            <p:cNvPr id="20" name="Text Placeholder 6">
              <a:extLst>
                <a:ext uri="{FF2B5EF4-FFF2-40B4-BE49-F238E27FC236}">
                  <a16:creationId xmlns:a16="http://schemas.microsoft.com/office/drawing/2014/main" id="{CD1E9B7E-B8AB-D623-5582-13D6DFA98222}"/>
                </a:ext>
              </a:extLst>
            </p:cNvPr>
            <p:cNvSpPr txBox="1">
              <a:spLocks/>
            </p:cNvSpPr>
            <p:nvPr/>
          </p:nvSpPr>
          <p:spPr>
            <a:xfrm>
              <a:off x="7605477" y="3219270"/>
              <a:ext cx="591437" cy="359348"/>
            </a:xfrm>
            <a:prstGeom prst="roundRect">
              <a:avLst>
                <a:gd name="adj" fmla="val 10368"/>
              </a:avLst>
            </a:prstGeom>
            <a:solidFill>
              <a:srgbClr val="FAA528">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Navigating life transitions</a:t>
              </a:r>
            </a:p>
          </p:txBody>
        </p:sp>
        <p:sp>
          <p:nvSpPr>
            <p:cNvPr id="26" name="Text Placeholder 6">
              <a:extLst>
                <a:ext uri="{FF2B5EF4-FFF2-40B4-BE49-F238E27FC236}">
                  <a16:creationId xmlns:a16="http://schemas.microsoft.com/office/drawing/2014/main" id="{4D59E0E3-77AE-B724-CC84-D27522BCFF30}"/>
                </a:ext>
              </a:extLst>
            </p:cNvPr>
            <p:cNvSpPr txBox="1">
              <a:spLocks/>
            </p:cNvSpPr>
            <p:nvPr/>
          </p:nvSpPr>
          <p:spPr>
            <a:xfrm>
              <a:off x="6328547" y="3219270"/>
              <a:ext cx="591437" cy="359348"/>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Economic security</a:t>
              </a:r>
            </a:p>
          </p:txBody>
        </p:sp>
        <p:sp>
          <p:nvSpPr>
            <p:cNvPr id="27" name="Text Placeholder 6">
              <a:extLst>
                <a:ext uri="{FF2B5EF4-FFF2-40B4-BE49-F238E27FC236}">
                  <a16:creationId xmlns:a16="http://schemas.microsoft.com/office/drawing/2014/main" id="{0FB88AAC-82D6-3338-80AE-26D61BCA0DE3}"/>
                </a:ext>
              </a:extLst>
            </p:cNvPr>
            <p:cNvSpPr txBox="1">
              <a:spLocks/>
            </p:cNvSpPr>
            <p:nvPr/>
          </p:nvSpPr>
          <p:spPr>
            <a:xfrm>
              <a:off x="6967012" y="3219270"/>
              <a:ext cx="591437" cy="359348"/>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Social inclusion</a:t>
              </a:r>
            </a:p>
          </p:txBody>
        </p:sp>
        <p:sp>
          <p:nvSpPr>
            <p:cNvPr id="28" name="Text Placeholder 6">
              <a:extLst>
                <a:ext uri="{FF2B5EF4-FFF2-40B4-BE49-F238E27FC236}">
                  <a16:creationId xmlns:a16="http://schemas.microsoft.com/office/drawing/2014/main" id="{77072E05-5498-727C-EA0E-F5E2F97E3F2B}"/>
                </a:ext>
              </a:extLst>
            </p:cNvPr>
            <p:cNvSpPr txBox="1">
              <a:spLocks/>
            </p:cNvSpPr>
            <p:nvPr/>
          </p:nvSpPr>
          <p:spPr>
            <a:xfrm>
              <a:off x="8259925" y="2421386"/>
              <a:ext cx="3145298" cy="537611"/>
            </a:xfrm>
            <a:prstGeom prst="roundRect">
              <a:avLst>
                <a:gd name="adj" fmla="val 10368"/>
              </a:avLst>
            </a:prstGeom>
            <a:solidFill>
              <a:srgbClr val="6BBE7F"/>
            </a:solidFill>
          </p:spPr>
          <p:txBody>
            <a:bodyPr vert="horz" wrap="square" lIns="180000" tIns="144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200">
                  <a:solidFill>
                    <a:schemeClr val="tx1"/>
                  </a:solidFill>
                </a:rPr>
                <a:t>Support</a:t>
              </a:r>
            </a:p>
            <a:p>
              <a:pPr algn="ctr">
                <a:lnSpc>
                  <a:spcPct val="100000"/>
                </a:lnSpc>
              </a:pPr>
              <a:r>
                <a:rPr lang="en-AU" sz="1200" b="0">
                  <a:solidFill>
                    <a:schemeClr val="tx1"/>
                  </a:solidFill>
                </a:rPr>
                <a:t>for people experiencing suicidal thoughts and behaviours </a:t>
              </a:r>
              <a:br>
                <a:rPr lang="en-AU" sz="1200" b="0">
                  <a:solidFill>
                    <a:schemeClr val="tx1"/>
                  </a:solidFill>
                </a:rPr>
              </a:br>
              <a:r>
                <a:rPr lang="en-AU" sz="1200" b="0">
                  <a:solidFill>
                    <a:schemeClr val="tx1"/>
                  </a:solidFill>
                </a:rPr>
                <a:t>and those who care for them</a:t>
              </a:r>
            </a:p>
          </p:txBody>
        </p:sp>
        <p:sp>
          <p:nvSpPr>
            <p:cNvPr id="29" name="Text Placeholder 6">
              <a:extLst>
                <a:ext uri="{FF2B5EF4-FFF2-40B4-BE49-F238E27FC236}">
                  <a16:creationId xmlns:a16="http://schemas.microsoft.com/office/drawing/2014/main" id="{74D2D7F7-DD93-1B26-A750-7E4EAA30BC55}"/>
                </a:ext>
              </a:extLst>
            </p:cNvPr>
            <p:cNvSpPr txBox="1">
              <a:spLocks/>
            </p:cNvSpPr>
            <p:nvPr/>
          </p:nvSpPr>
          <p:spPr>
            <a:xfrm>
              <a:off x="8259925" y="3219270"/>
              <a:ext cx="591437" cy="359348"/>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b="0" spc="-10">
                  <a:solidFill>
                    <a:schemeClr val="tx1"/>
                  </a:solidFill>
                </a:rPr>
                <a:t>Culture of compassion</a:t>
              </a:r>
            </a:p>
          </p:txBody>
        </p:sp>
        <p:sp>
          <p:nvSpPr>
            <p:cNvPr id="30" name="Text Placeholder 6">
              <a:extLst>
                <a:ext uri="{FF2B5EF4-FFF2-40B4-BE49-F238E27FC236}">
                  <a16:creationId xmlns:a16="http://schemas.microsoft.com/office/drawing/2014/main" id="{4200A1D8-5170-19C4-CE32-66FA327AD5C7}"/>
                </a:ext>
              </a:extLst>
            </p:cNvPr>
            <p:cNvSpPr txBox="1">
              <a:spLocks/>
            </p:cNvSpPr>
            <p:nvPr/>
          </p:nvSpPr>
          <p:spPr>
            <a:xfrm>
              <a:off x="8898390" y="3219270"/>
              <a:ext cx="591437" cy="359348"/>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spc="-10"/>
                <a:t>Accessibility</a:t>
              </a:r>
            </a:p>
          </p:txBody>
        </p:sp>
        <p:sp>
          <p:nvSpPr>
            <p:cNvPr id="33" name="Text Placeholder 6">
              <a:extLst>
                <a:ext uri="{FF2B5EF4-FFF2-40B4-BE49-F238E27FC236}">
                  <a16:creationId xmlns:a16="http://schemas.microsoft.com/office/drawing/2014/main" id="{652925D9-CF24-F54A-42E3-57B6193F40C9}"/>
                </a:ext>
              </a:extLst>
            </p:cNvPr>
            <p:cNvSpPr txBox="1">
              <a:spLocks/>
            </p:cNvSpPr>
            <p:nvPr/>
          </p:nvSpPr>
          <p:spPr>
            <a:xfrm>
              <a:off x="10813786" y="3219270"/>
              <a:ext cx="591437" cy="359348"/>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Increased connection</a:t>
              </a:r>
            </a:p>
          </p:txBody>
        </p:sp>
        <p:sp>
          <p:nvSpPr>
            <p:cNvPr id="34" name="Text Placeholder 6">
              <a:extLst>
                <a:ext uri="{FF2B5EF4-FFF2-40B4-BE49-F238E27FC236}">
                  <a16:creationId xmlns:a16="http://schemas.microsoft.com/office/drawing/2014/main" id="{DB2E0D63-0AE4-A7BD-765D-4338678C0686}"/>
                </a:ext>
              </a:extLst>
            </p:cNvPr>
            <p:cNvSpPr txBox="1">
              <a:spLocks/>
            </p:cNvSpPr>
            <p:nvPr/>
          </p:nvSpPr>
          <p:spPr>
            <a:xfrm>
              <a:off x="9536856" y="3219270"/>
              <a:ext cx="591437" cy="359348"/>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spc="-20"/>
                <a:t>System-level coordination</a:t>
              </a:r>
            </a:p>
          </p:txBody>
        </p:sp>
        <p:sp>
          <p:nvSpPr>
            <p:cNvPr id="35" name="Text Placeholder 6">
              <a:extLst>
                <a:ext uri="{FF2B5EF4-FFF2-40B4-BE49-F238E27FC236}">
                  <a16:creationId xmlns:a16="http://schemas.microsoft.com/office/drawing/2014/main" id="{7885471C-4663-C278-DD24-E8C1F451BD8D}"/>
                </a:ext>
              </a:extLst>
            </p:cNvPr>
            <p:cNvSpPr txBox="1">
              <a:spLocks/>
            </p:cNvSpPr>
            <p:nvPr/>
          </p:nvSpPr>
          <p:spPr>
            <a:xfrm>
              <a:off x="10175321" y="3219270"/>
              <a:ext cx="591437" cy="359348"/>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Holistic approaches</a:t>
              </a:r>
            </a:p>
          </p:txBody>
        </p:sp>
        <p:sp>
          <p:nvSpPr>
            <p:cNvPr id="36" name="Text Placeholder 6">
              <a:extLst>
                <a:ext uri="{FF2B5EF4-FFF2-40B4-BE49-F238E27FC236}">
                  <a16:creationId xmlns:a16="http://schemas.microsoft.com/office/drawing/2014/main" id="{1D45C2AD-976D-0321-ABFB-E1E0FAE66756}"/>
                </a:ext>
              </a:extLst>
            </p:cNvPr>
            <p:cNvSpPr txBox="1">
              <a:spLocks/>
            </p:cNvSpPr>
            <p:nvPr/>
          </p:nvSpPr>
          <p:spPr>
            <a:xfrm>
              <a:off x="5051616" y="3838889"/>
              <a:ext cx="6353607" cy="537111"/>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200">
                  <a:solidFill>
                    <a:schemeClr val="tx1"/>
                  </a:solidFill>
                </a:rPr>
                <a:t>Critical enablers</a:t>
              </a:r>
            </a:p>
          </p:txBody>
        </p:sp>
        <p:sp>
          <p:nvSpPr>
            <p:cNvPr id="37" name="Text Placeholder 6">
              <a:extLst>
                <a:ext uri="{FF2B5EF4-FFF2-40B4-BE49-F238E27FC236}">
                  <a16:creationId xmlns:a16="http://schemas.microsoft.com/office/drawing/2014/main" id="{DCA0917F-F16E-8961-1CAA-6DDB16079CED}"/>
                </a:ext>
              </a:extLst>
            </p:cNvPr>
            <p:cNvSpPr txBox="1">
              <a:spLocks/>
            </p:cNvSpPr>
            <p:nvPr/>
          </p:nvSpPr>
          <p:spPr>
            <a:xfrm>
              <a:off x="5051616" y="4636270"/>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b="0">
                  <a:solidFill>
                    <a:schemeClr val="tx1"/>
                  </a:solidFill>
                </a:rPr>
                <a:t>Improved governance</a:t>
              </a:r>
            </a:p>
          </p:txBody>
        </p:sp>
        <p:sp>
          <p:nvSpPr>
            <p:cNvPr id="38" name="Text Placeholder 6">
              <a:extLst>
                <a:ext uri="{FF2B5EF4-FFF2-40B4-BE49-F238E27FC236}">
                  <a16:creationId xmlns:a16="http://schemas.microsoft.com/office/drawing/2014/main" id="{908106BA-5B42-B7D7-32C0-C11EFE4A7796}"/>
                </a:ext>
              </a:extLst>
            </p:cNvPr>
            <p:cNvSpPr txBox="1">
              <a:spLocks/>
            </p:cNvSpPr>
            <p:nvPr/>
          </p:nvSpPr>
          <p:spPr>
            <a:xfrm>
              <a:off x="6656394" y="4636270"/>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Embedded lived experience</a:t>
              </a:r>
            </a:p>
          </p:txBody>
        </p:sp>
        <p:sp>
          <p:nvSpPr>
            <p:cNvPr id="39" name="Text Placeholder 6">
              <a:extLst>
                <a:ext uri="{FF2B5EF4-FFF2-40B4-BE49-F238E27FC236}">
                  <a16:creationId xmlns:a16="http://schemas.microsoft.com/office/drawing/2014/main" id="{DB318333-FA4A-5F77-71A1-4D0BF0267BD0}"/>
                </a:ext>
              </a:extLst>
            </p:cNvPr>
            <p:cNvSpPr txBox="1">
              <a:spLocks/>
            </p:cNvSpPr>
            <p:nvPr/>
          </p:nvSpPr>
          <p:spPr>
            <a:xfrm>
              <a:off x="8261172" y="4636270"/>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Available and translated evidence</a:t>
              </a:r>
            </a:p>
          </p:txBody>
        </p:sp>
        <p:sp>
          <p:nvSpPr>
            <p:cNvPr id="40" name="Text Placeholder 6">
              <a:extLst>
                <a:ext uri="{FF2B5EF4-FFF2-40B4-BE49-F238E27FC236}">
                  <a16:creationId xmlns:a16="http://schemas.microsoft.com/office/drawing/2014/main" id="{4A6BA7C1-27B1-74A0-EE72-422333F31B77}"/>
                </a:ext>
              </a:extLst>
            </p:cNvPr>
            <p:cNvSpPr txBox="1">
              <a:spLocks/>
            </p:cNvSpPr>
            <p:nvPr/>
          </p:nvSpPr>
          <p:spPr>
            <a:xfrm>
              <a:off x="9865949" y="4636270"/>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1000"/>
                <a:t>Capable and integrated workforce</a:t>
              </a:r>
            </a:p>
          </p:txBody>
        </p:sp>
        <p:sp>
          <p:nvSpPr>
            <p:cNvPr id="41" name="Text Placeholder 6">
              <a:extLst>
                <a:ext uri="{FF2B5EF4-FFF2-40B4-BE49-F238E27FC236}">
                  <a16:creationId xmlns:a16="http://schemas.microsoft.com/office/drawing/2014/main" id="{2C6EBE7B-9748-F301-FA98-050972EA2E03}"/>
                </a:ext>
              </a:extLst>
            </p:cNvPr>
            <p:cNvSpPr txBox="1">
              <a:spLocks/>
            </p:cNvSpPr>
            <p:nvPr/>
          </p:nvSpPr>
          <p:spPr>
            <a:xfrm>
              <a:off x="5051617" y="3003576"/>
              <a:ext cx="6353606" cy="171115"/>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200">
                  <a:solidFill>
                    <a:schemeClr val="tx1"/>
                  </a:solidFill>
                </a:rPr>
                <a:t>Key objectives</a:t>
              </a:r>
            </a:p>
          </p:txBody>
        </p:sp>
        <p:sp>
          <p:nvSpPr>
            <p:cNvPr id="42" name="Text Placeholder 6">
              <a:extLst>
                <a:ext uri="{FF2B5EF4-FFF2-40B4-BE49-F238E27FC236}">
                  <a16:creationId xmlns:a16="http://schemas.microsoft.com/office/drawing/2014/main" id="{9E23E589-BA5B-67AD-A485-99DBCCE5D676}"/>
                </a:ext>
              </a:extLst>
            </p:cNvPr>
            <p:cNvSpPr txBox="1">
              <a:spLocks/>
            </p:cNvSpPr>
            <p:nvPr/>
          </p:nvSpPr>
          <p:spPr>
            <a:xfrm>
              <a:off x="5051617" y="4420577"/>
              <a:ext cx="6353606" cy="171115"/>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200">
                  <a:solidFill>
                    <a:schemeClr val="tx1"/>
                  </a:solidFill>
                </a:rPr>
                <a:t>Key objectives</a:t>
              </a:r>
            </a:p>
          </p:txBody>
        </p:sp>
        <p:sp>
          <p:nvSpPr>
            <p:cNvPr id="43" name="Text Placeholder 6">
              <a:extLst>
                <a:ext uri="{FF2B5EF4-FFF2-40B4-BE49-F238E27FC236}">
                  <a16:creationId xmlns:a16="http://schemas.microsoft.com/office/drawing/2014/main" id="{75BDF111-C8B5-4A2C-BDCD-0E1134773453}"/>
                </a:ext>
              </a:extLst>
            </p:cNvPr>
            <p:cNvSpPr txBox="1">
              <a:spLocks/>
            </p:cNvSpPr>
            <p:nvPr/>
          </p:nvSpPr>
          <p:spPr>
            <a:xfrm>
              <a:off x="5051617" y="2205589"/>
              <a:ext cx="6353606" cy="171218"/>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200">
                  <a:solidFill>
                    <a:schemeClr val="tx1"/>
                  </a:solidFill>
                </a:rPr>
                <a:t>Domains</a:t>
              </a:r>
            </a:p>
          </p:txBody>
        </p:sp>
        <p:sp>
          <p:nvSpPr>
            <p:cNvPr id="44" name="Text Placeholder 6">
              <a:extLst>
                <a:ext uri="{FF2B5EF4-FFF2-40B4-BE49-F238E27FC236}">
                  <a16:creationId xmlns:a16="http://schemas.microsoft.com/office/drawing/2014/main" id="{86F271E2-09F5-6156-1A61-93CD849519D4}"/>
                </a:ext>
              </a:extLst>
            </p:cNvPr>
            <p:cNvSpPr txBox="1">
              <a:spLocks/>
            </p:cNvSpPr>
            <p:nvPr/>
          </p:nvSpPr>
          <p:spPr>
            <a:xfrm>
              <a:off x="5051617" y="3623196"/>
              <a:ext cx="6353606" cy="171115"/>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200">
                  <a:solidFill>
                    <a:schemeClr val="tx1"/>
                  </a:solidFill>
                </a:rPr>
                <a:t>Domain</a:t>
              </a:r>
            </a:p>
          </p:txBody>
        </p:sp>
      </p:grpSp>
    </p:spTree>
    <p:extLst>
      <p:ext uri="{BB962C8B-B14F-4D97-AF65-F5344CB8AC3E}">
        <p14:creationId xmlns:p14="http://schemas.microsoft.com/office/powerpoint/2010/main" val="2396269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4EBE9"/>
        </a:solidFill>
        <a:effectLst/>
      </p:bgPr>
    </p:bg>
    <p:spTree>
      <p:nvGrpSpPr>
        <p:cNvPr id="1" name="">
          <a:extLst>
            <a:ext uri="{FF2B5EF4-FFF2-40B4-BE49-F238E27FC236}">
              <a16:creationId xmlns:a16="http://schemas.microsoft.com/office/drawing/2014/main" id="{3DF04C53-C103-70B5-0DDE-DEE15B1E7DEA}"/>
            </a:ext>
          </a:extLst>
        </p:cNvPr>
        <p:cNvGrpSpPr/>
        <p:nvPr/>
      </p:nvGrpSpPr>
      <p:grpSpPr>
        <a:xfrm>
          <a:off x="0" y="0"/>
          <a:ext cx="0" cy="0"/>
          <a:chOff x="0" y="0"/>
          <a:chExt cx="0" cy="0"/>
        </a:xfrm>
      </p:grpSpPr>
      <p:sp>
        <p:nvSpPr>
          <p:cNvPr id="3" name="Text Placeholder 6">
            <a:extLst>
              <a:ext uri="{FF2B5EF4-FFF2-40B4-BE49-F238E27FC236}">
                <a16:creationId xmlns:a16="http://schemas.microsoft.com/office/drawing/2014/main" id="{AF10B48E-6098-8BA9-6C0B-3B9FF14BB4A3}"/>
              </a:ext>
            </a:extLst>
          </p:cNvPr>
          <p:cNvSpPr txBox="1">
            <a:spLocks noGrp="1"/>
          </p:cNvSpPr>
          <p:nvPr>
            <p:ph type="title" idx="4294967295"/>
          </p:nvPr>
        </p:nvSpPr>
        <p:spPr>
          <a:xfrm>
            <a:off x="1071660" y="553133"/>
            <a:ext cx="8042603" cy="593400"/>
          </a:xfrm>
          <a:prstGeom prst="roundRect">
            <a:avLst>
              <a:gd name="adj" fmla="val 11053"/>
            </a:avLst>
          </a:prstGeom>
          <a:solidFill>
            <a:srgbClr val="B1C6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The National Suicide Prevention Strategy Model </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4" name="Picture 3" descr="Video – Jordan Frith, National Suicide Prevention Office Lived Experience Partnership Group Member">
            <a:hlinkClick r:id="rId4"/>
            <a:extLst>
              <a:ext uri="{FF2B5EF4-FFF2-40B4-BE49-F238E27FC236}">
                <a16:creationId xmlns:a16="http://schemas.microsoft.com/office/drawing/2014/main" id="{30FA77D7-AE73-EFE3-EFEC-694209C2593F}"/>
              </a:ext>
            </a:extLst>
          </p:cNvPr>
          <p:cNvPicPr>
            <a:picLocks noChangeAspect="1"/>
          </p:cNvPicPr>
          <p:nvPr/>
        </p:nvPicPr>
        <p:blipFill>
          <a:blip r:embed="rId5">
            <a:extLst>
              <a:ext uri="{28A0092B-C50C-407E-A947-70E740481C1C}">
                <a14:useLocalDpi xmlns:a14="http://schemas.microsoft.com/office/drawing/2010/main" val="0"/>
              </a:ext>
            </a:extLst>
          </a:blip>
          <a:srcRect t="-105" b="1901"/>
          <a:stretch>
            <a:fillRect/>
          </a:stretch>
        </p:blipFill>
        <p:spPr>
          <a:xfrm>
            <a:off x="1071659" y="1409939"/>
            <a:ext cx="10067395" cy="4886615"/>
          </a:xfrm>
          <a:prstGeom prst="rect">
            <a:avLst/>
          </a:prstGeom>
        </p:spPr>
      </p:pic>
      <p:pic>
        <p:nvPicPr>
          <p:cNvPr id="5" name="Picture 4" descr="Video play button">
            <a:hlinkClick r:id="rId4"/>
            <a:extLst>
              <a:ext uri="{FF2B5EF4-FFF2-40B4-BE49-F238E27FC236}">
                <a16:creationId xmlns:a16="http://schemas.microsoft.com/office/drawing/2014/main" id="{DAD20244-9EA2-1F58-57C9-819045C66A0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86091" y="3283528"/>
            <a:ext cx="1019818" cy="1019818"/>
          </a:xfrm>
          <a:prstGeom prst="rect">
            <a:avLst/>
          </a:prstGeom>
        </p:spPr>
      </p:pic>
      <p:pic>
        <p:nvPicPr>
          <p:cNvPr id="8" name="Picture 7">
            <a:extLst>
              <a:ext uri="{FF2B5EF4-FFF2-40B4-BE49-F238E27FC236}">
                <a16:creationId xmlns:a16="http://schemas.microsoft.com/office/drawing/2014/main" id="{F87DCCAD-13F7-5E13-5225-E6272EC82A37}"/>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658053">
            <a:off x="10640049" y="5815681"/>
            <a:ext cx="832159" cy="699368"/>
          </a:xfrm>
          <a:prstGeom prst="rect">
            <a:avLst/>
          </a:prstGeom>
        </p:spPr>
      </p:pic>
    </p:spTree>
    <p:extLst>
      <p:ext uri="{BB962C8B-B14F-4D97-AF65-F5344CB8AC3E}">
        <p14:creationId xmlns:p14="http://schemas.microsoft.com/office/powerpoint/2010/main" val="1081919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B1C6C1"/>
        </a:solidFill>
        <a:effectLst/>
      </p:bgPr>
    </p:bg>
    <p:spTree>
      <p:nvGrpSpPr>
        <p:cNvPr id="1" name="">
          <a:extLst>
            <a:ext uri="{FF2B5EF4-FFF2-40B4-BE49-F238E27FC236}">
              <a16:creationId xmlns:a16="http://schemas.microsoft.com/office/drawing/2014/main" id="{C29B454A-E7A3-748F-7928-C94CF9DD15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9144A3-4CA9-8A23-6A84-A96EB439B63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932348">
            <a:off x="1989641" y="-29830"/>
            <a:ext cx="13380393" cy="3700633"/>
          </a:xfrm>
          <a:prstGeom prst="rect">
            <a:avLst/>
          </a:prstGeom>
        </p:spPr>
      </p:pic>
      <p:sp>
        <p:nvSpPr>
          <p:cNvPr id="15" name="Text Placeholder 6">
            <a:extLst>
              <a:ext uri="{FF2B5EF4-FFF2-40B4-BE49-F238E27FC236}">
                <a16:creationId xmlns:a16="http://schemas.microsoft.com/office/drawing/2014/main" id="{EEA40546-3124-6548-E8D6-7FEED22043AE}"/>
              </a:ext>
              <a:ext uri="{C183D7F6-B498-43B3-948B-1728B52AA6E4}">
                <adec:decorative xmlns:adec="http://schemas.microsoft.com/office/drawing/2017/decorative" val="1"/>
              </a:ext>
            </a:extLst>
          </p:cNvPr>
          <p:cNvSpPr txBox="1">
            <a:spLocks/>
          </p:cNvSpPr>
          <p:nvPr/>
        </p:nvSpPr>
        <p:spPr>
          <a:xfrm>
            <a:off x="4809067" y="2125288"/>
            <a:ext cx="6324061" cy="3894512"/>
          </a:xfrm>
          <a:prstGeom prst="roundRect">
            <a:avLst>
              <a:gd name="adj" fmla="val 3987"/>
            </a:avLst>
          </a:prstGeom>
          <a:solidFill>
            <a:srgbClr val="F8F7F1"/>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endParaRPr lang="en-AU" sz="2400" b="0" i="1" u="sng">
              <a:solidFill>
                <a:schemeClr val="tx1"/>
              </a:solidFill>
            </a:endParaRPr>
          </a:p>
        </p:txBody>
      </p:sp>
      <p:pic>
        <p:nvPicPr>
          <p:cNvPr id="37" name="Picture 36">
            <a:extLst>
              <a:ext uri="{FF2B5EF4-FFF2-40B4-BE49-F238E27FC236}">
                <a16:creationId xmlns:a16="http://schemas.microsoft.com/office/drawing/2014/main" id="{19DC769C-D0A5-7EE2-5F6A-7E780D472D3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88424">
            <a:off x="6454854" y="6422181"/>
            <a:ext cx="10405892" cy="6043895"/>
          </a:xfrm>
          <a:prstGeom prst="rect">
            <a:avLst/>
          </a:prstGeom>
        </p:spPr>
      </p:pic>
      <p:sp>
        <p:nvSpPr>
          <p:cNvPr id="2" name="Content Placeholder 1">
            <a:extLst>
              <a:ext uri="{FF2B5EF4-FFF2-40B4-BE49-F238E27FC236}">
                <a16:creationId xmlns:a16="http://schemas.microsoft.com/office/drawing/2014/main" id="{70CFA4CA-0AFA-8521-0F30-203F5685E0BE}"/>
              </a:ext>
              <a:ext uri="{C183D7F6-B498-43B3-948B-1728B52AA6E4}">
                <adec:decorative xmlns:adec="http://schemas.microsoft.com/office/drawing/2017/decorative" val="1"/>
              </a:ext>
            </a:extLst>
          </p:cNvPr>
          <p:cNvSpPr>
            <a:spLocks noGrp="1"/>
          </p:cNvSpPr>
          <p:nvPr/>
        </p:nvSpPr>
        <p:spPr>
          <a:xfrm>
            <a:off x="2974519" y="2004638"/>
            <a:ext cx="2346314" cy="4355740"/>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a:solidFill>
                <a:schemeClr val="tx1"/>
              </a:solidFill>
            </a:endParaRPr>
          </a:p>
        </p:txBody>
      </p:sp>
      <p:sp>
        <p:nvSpPr>
          <p:cNvPr id="5" name="Text Placeholder 6">
            <a:extLst>
              <a:ext uri="{FF2B5EF4-FFF2-40B4-BE49-F238E27FC236}">
                <a16:creationId xmlns:a16="http://schemas.microsoft.com/office/drawing/2014/main" id="{3D36805F-2176-83AE-1DA9-EE861AEB95DF}"/>
              </a:ext>
            </a:extLst>
          </p:cNvPr>
          <p:cNvSpPr txBox="1">
            <a:spLocks/>
          </p:cNvSpPr>
          <p:nvPr/>
        </p:nvSpPr>
        <p:spPr>
          <a:xfrm>
            <a:off x="1058871" y="1820487"/>
            <a:ext cx="3505855" cy="4489521"/>
          </a:xfrm>
          <a:prstGeom prst="roundRect">
            <a:avLst>
              <a:gd name="adj" fmla="val 3987"/>
            </a:avLst>
          </a:prstGeom>
          <a:solidFill>
            <a:srgbClr val="E4EBE9"/>
          </a:solidFill>
        </p:spPr>
        <p:txBody>
          <a:bodyPr vert="horz" wrap="square" lIns="180000" tIns="108000" rIns="180000" bIns="144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sz="2200">
                <a:solidFill>
                  <a:schemeClr val="tx1"/>
                </a:solidFill>
              </a:rPr>
              <a:t>Group activity!</a:t>
            </a:r>
            <a:endParaRPr lang="en-AU" sz="2200" b="0">
              <a:solidFill>
                <a:schemeClr val="tx1"/>
              </a:solidFill>
            </a:endParaRPr>
          </a:p>
          <a:p>
            <a:pPr>
              <a:lnSpc>
                <a:spcPct val="100000"/>
              </a:lnSpc>
            </a:pPr>
            <a:endParaRPr lang="en-AU" sz="400">
              <a:solidFill>
                <a:schemeClr val="tx1"/>
              </a:solidFill>
            </a:endParaRPr>
          </a:p>
          <a:p>
            <a:pPr>
              <a:lnSpc>
                <a:spcPct val="100000"/>
              </a:lnSpc>
            </a:pPr>
            <a:r>
              <a:rPr lang="en-AU" sz="1850">
                <a:solidFill>
                  <a:schemeClr val="tx1"/>
                </a:solidFill>
              </a:rPr>
              <a:t>Instructions:</a:t>
            </a:r>
            <a:br>
              <a:rPr lang="en-AU" sz="1850">
                <a:solidFill>
                  <a:schemeClr val="tx1"/>
                </a:solidFill>
              </a:rPr>
            </a:br>
            <a:endParaRPr lang="en-AU" sz="800">
              <a:solidFill>
                <a:schemeClr val="tx1"/>
              </a:solidFill>
            </a:endParaRPr>
          </a:p>
          <a:p>
            <a:pPr marL="285750" indent="-285750">
              <a:lnSpc>
                <a:spcPct val="100000"/>
              </a:lnSpc>
              <a:buFont typeface="Arial" panose="020B0604020202020204" pitchFamily="34" charset="0"/>
              <a:buChar char="•"/>
            </a:pPr>
            <a:r>
              <a:rPr lang="en-GB" sz="1400" b="0">
                <a:solidFill>
                  <a:schemeClr val="tx1"/>
                </a:solidFill>
              </a:rPr>
              <a:t>Split into groups of four.</a:t>
            </a:r>
            <a:br>
              <a:rPr lang="en-GB" sz="1400" b="0">
                <a:solidFill>
                  <a:schemeClr val="tx1"/>
                </a:solidFill>
              </a:rPr>
            </a:br>
            <a:endParaRPr lang="en-AU" sz="800" b="0">
              <a:solidFill>
                <a:schemeClr val="tx1"/>
              </a:solidFill>
            </a:endParaRPr>
          </a:p>
          <a:p>
            <a:pPr marL="285750" indent="-285750">
              <a:lnSpc>
                <a:spcPct val="100000"/>
              </a:lnSpc>
              <a:buFont typeface="Arial" panose="020B0604020202020204" pitchFamily="34" charset="0"/>
              <a:buChar char="•"/>
            </a:pPr>
            <a:r>
              <a:rPr lang="en-GB" sz="1400" b="0">
                <a:solidFill>
                  <a:schemeClr val="tx1"/>
                </a:solidFill>
              </a:rPr>
              <a:t>In your group, choose one </a:t>
            </a:r>
            <a:br>
              <a:rPr lang="en-GB" sz="1400" b="0">
                <a:solidFill>
                  <a:schemeClr val="tx1"/>
                </a:solidFill>
              </a:rPr>
            </a:br>
            <a:r>
              <a:rPr lang="en-GB" sz="1400" b="0">
                <a:solidFill>
                  <a:schemeClr val="tx1"/>
                </a:solidFill>
              </a:rPr>
              <a:t>of the key objectives. </a:t>
            </a:r>
          </a:p>
          <a:p>
            <a:pPr>
              <a:lnSpc>
                <a:spcPct val="100000"/>
              </a:lnSpc>
            </a:pPr>
            <a:endParaRPr lang="en-GB" sz="800" b="0">
              <a:solidFill>
                <a:schemeClr val="tx1"/>
              </a:solidFill>
            </a:endParaRPr>
          </a:p>
          <a:p>
            <a:pPr marL="285750" indent="-285750">
              <a:lnSpc>
                <a:spcPct val="100000"/>
              </a:lnSpc>
              <a:buFont typeface="Arial" panose="020B0604020202020204" pitchFamily="34" charset="0"/>
              <a:buChar char="•"/>
            </a:pPr>
            <a:r>
              <a:rPr lang="en-GB" sz="1400" b="0">
                <a:solidFill>
                  <a:schemeClr val="tx1"/>
                </a:solidFill>
              </a:rPr>
              <a:t>Together, discuss what the objective means to you, what feels most relevant in your community, and any ideas or reflections that come up.</a:t>
            </a:r>
            <a:br>
              <a:rPr lang="en-GB" sz="1400" b="0">
                <a:solidFill>
                  <a:schemeClr val="tx1"/>
                </a:solidFill>
              </a:rPr>
            </a:br>
            <a:endParaRPr lang="en-AU" sz="800" b="0">
              <a:solidFill>
                <a:schemeClr val="tx1"/>
              </a:solidFill>
            </a:endParaRPr>
          </a:p>
          <a:p>
            <a:pPr marL="285750" indent="-285750">
              <a:lnSpc>
                <a:spcPct val="100000"/>
              </a:lnSpc>
              <a:buFont typeface="Arial" panose="020B0604020202020204" pitchFamily="34" charset="0"/>
              <a:buChar char="•"/>
            </a:pPr>
            <a:r>
              <a:rPr lang="en-GB" sz="1400" b="0">
                <a:solidFill>
                  <a:schemeClr val="tx1"/>
                </a:solidFill>
              </a:rPr>
              <a:t>You will have 10 minutes to discuss as a group.</a:t>
            </a:r>
            <a:br>
              <a:rPr lang="en-GB" sz="1400" b="0">
                <a:solidFill>
                  <a:schemeClr val="tx1"/>
                </a:solidFill>
              </a:rPr>
            </a:br>
            <a:endParaRPr lang="en-AU" sz="800" b="0">
              <a:solidFill>
                <a:schemeClr val="tx1"/>
              </a:solidFill>
            </a:endParaRPr>
          </a:p>
          <a:p>
            <a:pPr marL="285750" indent="-285750">
              <a:lnSpc>
                <a:spcPct val="100000"/>
              </a:lnSpc>
              <a:buFont typeface="Arial" panose="020B0604020202020204" pitchFamily="34" charset="0"/>
              <a:buChar char="•"/>
            </a:pPr>
            <a:r>
              <a:rPr lang="en-GB" sz="1400" b="0">
                <a:solidFill>
                  <a:schemeClr val="tx1"/>
                </a:solidFill>
              </a:rPr>
              <a:t>At the end, each group will briefly explain why they chose that objective and share a short summary of the discussion.</a:t>
            </a:r>
            <a:endParaRPr lang="en-AU" sz="1400" b="0">
              <a:solidFill>
                <a:schemeClr val="tx1"/>
              </a:solidFill>
            </a:endParaRPr>
          </a:p>
          <a:p>
            <a:pPr>
              <a:lnSpc>
                <a:spcPct val="100000"/>
              </a:lnSpc>
            </a:pPr>
            <a:endParaRPr lang="en-AU" sz="2400" b="0" i="1" u="sng">
              <a:solidFill>
                <a:schemeClr val="tx1"/>
              </a:solidFill>
            </a:endParaRPr>
          </a:p>
        </p:txBody>
      </p:sp>
      <p:sp>
        <p:nvSpPr>
          <p:cNvPr id="6" name="Text Placeholder 6">
            <a:extLst>
              <a:ext uri="{FF2B5EF4-FFF2-40B4-BE49-F238E27FC236}">
                <a16:creationId xmlns:a16="http://schemas.microsoft.com/office/drawing/2014/main" id="{6262E8F5-2801-D4CD-26DC-C25DEB7CF332}"/>
              </a:ext>
            </a:extLst>
          </p:cNvPr>
          <p:cNvSpPr txBox="1">
            <a:spLocks/>
          </p:cNvSpPr>
          <p:nvPr/>
        </p:nvSpPr>
        <p:spPr>
          <a:xfrm>
            <a:off x="1071661" y="553133"/>
            <a:ext cx="5545270" cy="593400"/>
          </a:xfrm>
          <a:prstGeom prst="roundRect">
            <a:avLst>
              <a:gd name="adj" fmla="val 11053"/>
            </a:avLst>
          </a:prstGeom>
          <a:solidFill>
            <a:srgbClr val="F8F7F1"/>
          </a:solidFill>
        </p:spPr>
        <p:txBody>
          <a:bodyPr vert="horz" wrap="square" lIns="180000" tIns="72000" rIns="180000" bIns="72000" rtlCol="0" anchor="t">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sz="2800">
                <a:solidFill>
                  <a:schemeClr val="tx1"/>
                </a:solidFill>
              </a:rPr>
              <a:t>The National Suicide Prevention</a:t>
            </a:r>
          </a:p>
        </p:txBody>
      </p:sp>
      <p:sp>
        <p:nvSpPr>
          <p:cNvPr id="32" name="Text Placeholder 6">
            <a:extLst>
              <a:ext uri="{FF2B5EF4-FFF2-40B4-BE49-F238E27FC236}">
                <a16:creationId xmlns:a16="http://schemas.microsoft.com/office/drawing/2014/main" id="{87599FB5-EBBB-176C-53E7-EF5E05FCC902}"/>
              </a:ext>
            </a:extLst>
          </p:cNvPr>
          <p:cNvSpPr txBox="1">
            <a:spLocks noGrp="1"/>
          </p:cNvSpPr>
          <p:nvPr>
            <p:ph type="title" idx="4294967295"/>
          </p:nvPr>
        </p:nvSpPr>
        <p:spPr>
          <a:xfrm>
            <a:off x="1071660" y="1007124"/>
            <a:ext cx="4863627"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Strategy Model discussion</a:t>
            </a:r>
          </a:p>
        </p:txBody>
      </p:sp>
      <p:pic>
        <p:nvPicPr>
          <p:cNvPr id="33" name="Picture 32">
            <a:extLst>
              <a:ext uri="{FF2B5EF4-FFF2-40B4-BE49-F238E27FC236}">
                <a16:creationId xmlns:a16="http://schemas.microsoft.com/office/drawing/2014/main" id="{3D6E0104-AC91-8831-101C-8D3452D6F47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707150" y="1969979"/>
            <a:ext cx="440526" cy="766394"/>
          </a:xfrm>
          <a:prstGeom prst="rect">
            <a:avLst/>
          </a:prstGeom>
        </p:spPr>
      </p:pic>
      <p:grpSp>
        <p:nvGrpSpPr>
          <p:cNvPr id="16" name="Group 15" descr="Colour-coded table showing the National Suicde Prevention Strategy Model. Includes the three Domains and Key Objectives for each Domain">
            <a:extLst>
              <a:ext uri="{FF2B5EF4-FFF2-40B4-BE49-F238E27FC236}">
                <a16:creationId xmlns:a16="http://schemas.microsoft.com/office/drawing/2014/main" id="{FA4CAB1B-62FD-057B-865C-8DBD9045ED24}"/>
              </a:ext>
            </a:extLst>
          </p:cNvPr>
          <p:cNvGrpSpPr/>
          <p:nvPr/>
        </p:nvGrpSpPr>
        <p:grpSpPr>
          <a:xfrm>
            <a:off x="5012267" y="2323488"/>
            <a:ext cx="5947833" cy="3515219"/>
            <a:chOff x="5051616" y="2205589"/>
            <a:chExt cx="6362333" cy="3667088"/>
          </a:xfrm>
        </p:grpSpPr>
        <p:sp>
          <p:nvSpPr>
            <p:cNvPr id="8" name="Text Placeholder 6">
              <a:extLst>
                <a:ext uri="{FF2B5EF4-FFF2-40B4-BE49-F238E27FC236}">
                  <a16:creationId xmlns:a16="http://schemas.microsoft.com/office/drawing/2014/main" id="{D04EBE41-BFD9-7A1C-3000-DB48D0F8CB13}"/>
                </a:ext>
              </a:extLst>
            </p:cNvPr>
            <p:cNvSpPr txBox="1">
              <a:spLocks/>
            </p:cNvSpPr>
            <p:nvPr/>
          </p:nvSpPr>
          <p:spPr>
            <a:xfrm>
              <a:off x="5051616" y="2460691"/>
              <a:ext cx="3145298" cy="955828"/>
            </a:xfrm>
            <a:prstGeom prst="roundRect">
              <a:avLst>
                <a:gd name="adj" fmla="val 10368"/>
              </a:avLst>
            </a:prstGeom>
            <a:solidFill>
              <a:srgbClr val="FAA528"/>
            </a:solidFill>
          </p:spPr>
          <p:txBody>
            <a:bodyPr vert="horz" wrap="square" lIns="180000" tIns="144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000">
                  <a:solidFill>
                    <a:schemeClr val="tx1"/>
                  </a:solidFill>
                </a:rPr>
                <a:t>Prevention</a:t>
              </a:r>
            </a:p>
            <a:p>
              <a:pPr algn="ctr">
                <a:lnSpc>
                  <a:spcPct val="100000"/>
                </a:lnSpc>
              </a:pPr>
              <a:r>
                <a:rPr lang="en-AU" sz="1100" b="0">
                  <a:solidFill>
                    <a:schemeClr val="tx1"/>
                  </a:solidFill>
                </a:rPr>
                <a:t>of suicidal distress</a:t>
              </a:r>
            </a:p>
          </p:txBody>
        </p:sp>
        <p:sp>
          <p:nvSpPr>
            <p:cNvPr id="10" name="Text Placeholder 6">
              <a:extLst>
                <a:ext uri="{FF2B5EF4-FFF2-40B4-BE49-F238E27FC236}">
                  <a16:creationId xmlns:a16="http://schemas.microsoft.com/office/drawing/2014/main" id="{B5C8A002-EA44-2967-E75B-94BE8448E2D0}"/>
                </a:ext>
              </a:extLst>
            </p:cNvPr>
            <p:cNvSpPr txBox="1">
              <a:spLocks/>
            </p:cNvSpPr>
            <p:nvPr/>
          </p:nvSpPr>
          <p:spPr>
            <a:xfrm>
              <a:off x="5051617" y="3726258"/>
              <a:ext cx="591437" cy="462990"/>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670" b="0">
                  <a:solidFill>
                    <a:schemeClr val="tx1"/>
                  </a:solidFill>
                </a:rPr>
                <a:t>Safety and security</a:t>
              </a:r>
            </a:p>
          </p:txBody>
        </p:sp>
        <p:sp>
          <p:nvSpPr>
            <p:cNvPr id="11" name="Text Placeholder 6">
              <a:extLst>
                <a:ext uri="{FF2B5EF4-FFF2-40B4-BE49-F238E27FC236}">
                  <a16:creationId xmlns:a16="http://schemas.microsoft.com/office/drawing/2014/main" id="{8CAD9809-0AA8-F469-F0F2-1132EEB9BB09}"/>
                </a:ext>
              </a:extLst>
            </p:cNvPr>
            <p:cNvSpPr txBox="1">
              <a:spLocks/>
            </p:cNvSpPr>
            <p:nvPr/>
          </p:nvSpPr>
          <p:spPr>
            <a:xfrm>
              <a:off x="5690082" y="3726258"/>
              <a:ext cx="591437" cy="462990"/>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Good health</a:t>
              </a:r>
            </a:p>
          </p:txBody>
        </p:sp>
        <p:sp>
          <p:nvSpPr>
            <p:cNvPr id="12" name="Text Placeholder 6">
              <a:extLst>
                <a:ext uri="{FF2B5EF4-FFF2-40B4-BE49-F238E27FC236}">
                  <a16:creationId xmlns:a16="http://schemas.microsoft.com/office/drawing/2014/main" id="{A4C12A06-67AD-8777-106A-9EF6735A0FEF}"/>
                </a:ext>
              </a:extLst>
            </p:cNvPr>
            <p:cNvSpPr txBox="1">
              <a:spLocks/>
            </p:cNvSpPr>
            <p:nvPr/>
          </p:nvSpPr>
          <p:spPr>
            <a:xfrm>
              <a:off x="7605477" y="3726258"/>
              <a:ext cx="591437" cy="462990"/>
            </a:xfrm>
            <a:prstGeom prst="roundRect">
              <a:avLst>
                <a:gd name="adj" fmla="val 10368"/>
              </a:avLst>
            </a:prstGeom>
            <a:solidFill>
              <a:srgbClr val="FAA528">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Navigating life transitions</a:t>
              </a:r>
            </a:p>
          </p:txBody>
        </p:sp>
        <p:sp>
          <p:nvSpPr>
            <p:cNvPr id="18" name="Text Placeholder 6">
              <a:extLst>
                <a:ext uri="{FF2B5EF4-FFF2-40B4-BE49-F238E27FC236}">
                  <a16:creationId xmlns:a16="http://schemas.microsoft.com/office/drawing/2014/main" id="{E64F6232-9B7A-605A-4F6B-D84C5751BE45}"/>
                </a:ext>
              </a:extLst>
            </p:cNvPr>
            <p:cNvSpPr txBox="1">
              <a:spLocks/>
            </p:cNvSpPr>
            <p:nvPr/>
          </p:nvSpPr>
          <p:spPr>
            <a:xfrm>
              <a:off x="6328547" y="3726258"/>
              <a:ext cx="591437" cy="462990"/>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Economic security</a:t>
              </a:r>
            </a:p>
          </p:txBody>
        </p:sp>
        <p:sp>
          <p:nvSpPr>
            <p:cNvPr id="19" name="Text Placeholder 6">
              <a:extLst>
                <a:ext uri="{FF2B5EF4-FFF2-40B4-BE49-F238E27FC236}">
                  <a16:creationId xmlns:a16="http://schemas.microsoft.com/office/drawing/2014/main" id="{C7535D1D-278A-9950-523F-586A1EA23961}"/>
                </a:ext>
              </a:extLst>
            </p:cNvPr>
            <p:cNvSpPr txBox="1">
              <a:spLocks/>
            </p:cNvSpPr>
            <p:nvPr/>
          </p:nvSpPr>
          <p:spPr>
            <a:xfrm>
              <a:off x="6967012" y="3726258"/>
              <a:ext cx="591437" cy="462990"/>
            </a:xfrm>
            <a:prstGeom prst="roundRect">
              <a:avLst>
                <a:gd name="adj" fmla="val 10368"/>
              </a:avLst>
            </a:prstGeom>
            <a:solidFill>
              <a:srgbClr val="FAA528">
                <a:alpha val="29804"/>
              </a:srgbClr>
            </a:solidFill>
          </p:spPr>
          <p:txBody>
            <a:bodyPr vert="horz" wrap="square" lIns="72000" tIns="72000" rIns="72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Social inclusion</a:t>
              </a:r>
            </a:p>
          </p:txBody>
        </p:sp>
        <p:sp>
          <p:nvSpPr>
            <p:cNvPr id="20" name="Text Placeholder 6">
              <a:extLst>
                <a:ext uri="{FF2B5EF4-FFF2-40B4-BE49-F238E27FC236}">
                  <a16:creationId xmlns:a16="http://schemas.microsoft.com/office/drawing/2014/main" id="{9D41CF64-C3A0-8542-7349-DA59F530C3DA}"/>
                </a:ext>
              </a:extLst>
            </p:cNvPr>
            <p:cNvSpPr txBox="1">
              <a:spLocks/>
            </p:cNvSpPr>
            <p:nvPr/>
          </p:nvSpPr>
          <p:spPr>
            <a:xfrm>
              <a:off x="8259925" y="2460691"/>
              <a:ext cx="3145298" cy="955828"/>
            </a:xfrm>
            <a:prstGeom prst="roundRect">
              <a:avLst>
                <a:gd name="adj" fmla="val 10368"/>
              </a:avLst>
            </a:prstGeom>
            <a:solidFill>
              <a:srgbClr val="6BBE7F"/>
            </a:solidFill>
          </p:spPr>
          <p:txBody>
            <a:bodyPr vert="horz" wrap="square" lIns="180000" tIns="144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000">
                  <a:solidFill>
                    <a:schemeClr val="tx1"/>
                  </a:solidFill>
                </a:rPr>
                <a:t>Support</a:t>
              </a:r>
            </a:p>
            <a:p>
              <a:pPr algn="ctr">
                <a:lnSpc>
                  <a:spcPct val="100000"/>
                </a:lnSpc>
              </a:pPr>
              <a:r>
                <a:rPr lang="en-AU" sz="1100" b="0">
                  <a:solidFill>
                    <a:schemeClr val="tx1"/>
                  </a:solidFill>
                </a:rPr>
                <a:t>for people experiencing suicidal </a:t>
              </a:r>
              <a:br>
                <a:rPr lang="en-AU" sz="1100" b="0">
                  <a:solidFill>
                    <a:schemeClr val="tx1"/>
                  </a:solidFill>
                </a:rPr>
              </a:br>
              <a:r>
                <a:rPr lang="en-AU" sz="1100" b="0">
                  <a:solidFill>
                    <a:schemeClr val="tx1"/>
                  </a:solidFill>
                </a:rPr>
                <a:t>thoughts and behaviours and those who </a:t>
              </a:r>
              <a:br>
                <a:rPr lang="en-AU" sz="1100" b="0">
                  <a:solidFill>
                    <a:schemeClr val="tx1"/>
                  </a:solidFill>
                </a:rPr>
              </a:br>
              <a:r>
                <a:rPr lang="en-AU" sz="1100" b="0">
                  <a:solidFill>
                    <a:schemeClr val="tx1"/>
                  </a:solidFill>
                </a:rPr>
                <a:t>care for them</a:t>
              </a:r>
            </a:p>
          </p:txBody>
        </p:sp>
        <p:sp>
          <p:nvSpPr>
            <p:cNvPr id="21" name="Text Placeholder 6">
              <a:extLst>
                <a:ext uri="{FF2B5EF4-FFF2-40B4-BE49-F238E27FC236}">
                  <a16:creationId xmlns:a16="http://schemas.microsoft.com/office/drawing/2014/main" id="{A78CD4CA-6FAF-FF2E-A316-B14122D128B6}"/>
                </a:ext>
              </a:extLst>
            </p:cNvPr>
            <p:cNvSpPr txBox="1">
              <a:spLocks/>
            </p:cNvSpPr>
            <p:nvPr/>
          </p:nvSpPr>
          <p:spPr>
            <a:xfrm>
              <a:off x="8259925" y="3726258"/>
              <a:ext cx="591437" cy="462990"/>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670" b="0" spc="-10">
                  <a:solidFill>
                    <a:schemeClr val="tx1"/>
                  </a:solidFill>
                </a:rPr>
                <a:t>Culture of compassion</a:t>
              </a:r>
            </a:p>
          </p:txBody>
        </p:sp>
        <p:sp>
          <p:nvSpPr>
            <p:cNvPr id="22" name="Text Placeholder 6">
              <a:extLst>
                <a:ext uri="{FF2B5EF4-FFF2-40B4-BE49-F238E27FC236}">
                  <a16:creationId xmlns:a16="http://schemas.microsoft.com/office/drawing/2014/main" id="{156BF9D2-4373-5FB3-6BC5-CCB6688457E5}"/>
                </a:ext>
              </a:extLst>
            </p:cNvPr>
            <p:cNvSpPr txBox="1">
              <a:spLocks/>
            </p:cNvSpPr>
            <p:nvPr/>
          </p:nvSpPr>
          <p:spPr>
            <a:xfrm>
              <a:off x="8898390" y="3726258"/>
              <a:ext cx="591437" cy="462990"/>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spc="-10"/>
                <a:t>Accessibility</a:t>
              </a:r>
            </a:p>
          </p:txBody>
        </p:sp>
        <p:sp>
          <p:nvSpPr>
            <p:cNvPr id="23" name="Text Placeholder 6">
              <a:extLst>
                <a:ext uri="{FF2B5EF4-FFF2-40B4-BE49-F238E27FC236}">
                  <a16:creationId xmlns:a16="http://schemas.microsoft.com/office/drawing/2014/main" id="{3B262DA4-43D3-E569-9FEE-CA2698DBC19D}"/>
                </a:ext>
              </a:extLst>
            </p:cNvPr>
            <p:cNvSpPr txBox="1">
              <a:spLocks/>
            </p:cNvSpPr>
            <p:nvPr/>
          </p:nvSpPr>
          <p:spPr>
            <a:xfrm>
              <a:off x="10813786" y="3726258"/>
              <a:ext cx="591437" cy="462990"/>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Increased connection</a:t>
              </a:r>
            </a:p>
          </p:txBody>
        </p:sp>
        <p:sp>
          <p:nvSpPr>
            <p:cNvPr id="24" name="Text Placeholder 6">
              <a:extLst>
                <a:ext uri="{FF2B5EF4-FFF2-40B4-BE49-F238E27FC236}">
                  <a16:creationId xmlns:a16="http://schemas.microsoft.com/office/drawing/2014/main" id="{7F59DBC6-FC74-D389-CEF9-A470ED229933}"/>
                </a:ext>
              </a:extLst>
            </p:cNvPr>
            <p:cNvSpPr txBox="1">
              <a:spLocks/>
            </p:cNvSpPr>
            <p:nvPr/>
          </p:nvSpPr>
          <p:spPr>
            <a:xfrm>
              <a:off x="9536856" y="3726258"/>
              <a:ext cx="591437" cy="462990"/>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spc="-20"/>
                <a:t>System-level coordination</a:t>
              </a:r>
            </a:p>
          </p:txBody>
        </p:sp>
        <p:sp>
          <p:nvSpPr>
            <p:cNvPr id="25" name="Text Placeholder 6">
              <a:extLst>
                <a:ext uri="{FF2B5EF4-FFF2-40B4-BE49-F238E27FC236}">
                  <a16:creationId xmlns:a16="http://schemas.microsoft.com/office/drawing/2014/main" id="{D21D62AC-C353-4D07-38D2-909DAAFEA6E1}"/>
                </a:ext>
              </a:extLst>
            </p:cNvPr>
            <p:cNvSpPr txBox="1">
              <a:spLocks/>
            </p:cNvSpPr>
            <p:nvPr/>
          </p:nvSpPr>
          <p:spPr>
            <a:xfrm>
              <a:off x="10175321" y="3726258"/>
              <a:ext cx="591437" cy="462990"/>
            </a:xfrm>
            <a:prstGeom prst="roundRect">
              <a:avLst>
                <a:gd name="adj" fmla="val 10368"/>
              </a:avLst>
            </a:prstGeom>
            <a:solidFill>
              <a:srgbClr val="6BBE7F">
                <a:alpha val="29804"/>
              </a:srgbClr>
            </a:solidFill>
          </p:spPr>
          <p:txBody>
            <a:bodyPr vert="horz" wrap="square" lIns="36000" tIns="72000" rIns="36000" bIns="72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Holistic approaches</a:t>
              </a:r>
            </a:p>
          </p:txBody>
        </p:sp>
        <p:sp>
          <p:nvSpPr>
            <p:cNvPr id="26" name="Text Placeholder 6">
              <a:extLst>
                <a:ext uri="{FF2B5EF4-FFF2-40B4-BE49-F238E27FC236}">
                  <a16:creationId xmlns:a16="http://schemas.microsoft.com/office/drawing/2014/main" id="{F4405016-2EC6-3EB0-ACA1-8598E5F80904}"/>
                </a:ext>
              </a:extLst>
            </p:cNvPr>
            <p:cNvSpPr txBox="1">
              <a:spLocks/>
            </p:cNvSpPr>
            <p:nvPr/>
          </p:nvSpPr>
          <p:spPr>
            <a:xfrm>
              <a:off x="5051616" y="4491763"/>
              <a:ext cx="6353607" cy="708477"/>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000">
                  <a:solidFill>
                    <a:schemeClr val="tx1"/>
                  </a:solidFill>
                </a:rPr>
                <a:t>Critical enablers</a:t>
              </a:r>
            </a:p>
          </p:txBody>
        </p:sp>
        <p:sp>
          <p:nvSpPr>
            <p:cNvPr id="27" name="Text Placeholder 6">
              <a:extLst>
                <a:ext uri="{FF2B5EF4-FFF2-40B4-BE49-F238E27FC236}">
                  <a16:creationId xmlns:a16="http://schemas.microsoft.com/office/drawing/2014/main" id="{98033050-FD49-3B3E-618B-130A105CF796}"/>
                </a:ext>
              </a:extLst>
            </p:cNvPr>
            <p:cNvSpPr txBox="1">
              <a:spLocks/>
            </p:cNvSpPr>
            <p:nvPr/>
          </p:nvSpPr>
          <p:spPr>
            <a:xfrm>
              <a:off x="5051616" y="5495233"/>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670" b="0">
                  <a:solidFill>
                    <a:schemeClr val="tx1"/>
                  </a:solidFill>
                </a:rPr>
                <a:t>Improved governance</a:t>
              </a:r>
            </a:p>
          </p:txBody>
        </p:sp>
        <p:sp>
          <p:nvSpPr>
            <p:cNvPr id="28" name="Text Placeholder 6">
              <a:extLst>
                <a:ext uri="{FF2B5EF4-FFF2-40B4-BE49-F238E27FC236}">
                  <a16:creationId xmlns:a16="http://schemas.microsoft.com/office/drawing/2014/main" id="{B8DD4CE8-8B25-41DC-656C-F4910EC11CC2}"/>
                </a:ext>
              </a:extLst>
            </p:cNvPr>
            <p:cNvSpPr txBox="1">
              <a:spLocks/>
            </p:cNvSpPr>
            <p:nvPr/>
          </p:nvSpPr>
          <p:spPr>
            <a:xfrm>
              <a:off x="6656394" y="5495233"/>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Embedded lived experience</a:t>
              </a:r>
            </a:p>
          </p:txBody>
        </p:sp>
        <p:sp>
          <p:nvSpPr>
            <p:cNvPr id="29" name="Text Placeholder 6">
              <a:extLst>
                <a:ext uri="{FF2B5EF4-FFF2-40B4-BE49-F238E27FC236}">
                  <a16:creationId xmlns:a16="http://schemas.microsoft.com/office/drawing/2014/main" id="{87ACA578-F3CB-49B4-B85A-246221EC310A}"/>
                </a:ext>
              </a:extLst>
            </p:cNvPr>
            <p:cNvSpPr txBox="1">
              <a:spLocks/>
            </p:cNvSpPr>
            <p:nvPr/>
          </p:nvSpPr>
          <p:spPr>
            <a:xfrm>
              <a:off x="8261172" y="5495233"/>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Available and translated evidence</a:t>
              </a:r>
            </a:p>
          </p:txBody>
        </p:sp>
        <p:sp>
          <p:nvSpPr>
            <p:cNvPr id="30" name="Text Placeholder 6">
              <a:extLst>
                <a:ext uri="{FF2B5EF4-FFF2-40B4-BE49-F238E27FC236}">
                  <a16:creationId xmlns:a16="http://schemas.microsoft.com/office/drawing/2014/main" id="{C0CD4639-DD57-8742-BD3A-472552EDA771}"/>
                </a:ext>
              </a:extLst>
            </p:cNvPr>
            <p:cNvSpPr txBox="1">
              <a:spLocks/>
            </p:cNvSpPr>
            <p:nvPr/>
          </p:nvSpPr>
          <p:spPr>
            <a:xfrm>
              <a:off x="9865949" y="5495233"/>
              <a:ext cx="1548000" cy="377444"/>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sz="670"/>
                <a:t>Capable and integrated workforce</a:t>
              </a:r>
            </a:p>
          </p:txBody>
        </p:sp>
        <p:sp>
          <p:nvSpPr>
            <p:cNvPr id="4" name="Text Placeholder 6">
              <a:extLst>
                <a:ext uri="{FF2B5EF4-FFF2-40B4-BE49-F238E27FC236}">
                  <a16:creationId xmlns:a16="http://schemas.microsoft.com/office/drawing/2014/main" id="{1E2F5CD4-44EC-936F-3059-98713801C7A8}"/>
                </a:ext>
              </a:extLst>
            </p:cNvPr>
            <p:cNvSpPr txBox="1">
              <a:spLocks/>
            </p:cNvSpPr>
            <p:nvPr/>
          </p:nvSpPr>
          <p:spPr>
            <a:xfrm>
              <a:off x="5051617" y="3469239"/>
              <a:ext cx="6353606" cy="204299"/>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a:solidFill>
                    <a:schemeClr val="tx1"/>
                  </a:solidFill>
                </a:rPr>
                <a:t>Key objectives</a:t>
              </a:r>
            </a:p>
          </p:txBody>
        </p:sp>
        <p:sp>
          <p:nvSpPr>
            <p:cNvPr id="9" name="Text Placeholder 6">
              <a:extLst>
                <a:ext uri="{FF2B5EF4-FFF2-40B4-BE49-F238E27FC236}">
                  <a16:creationId xmlns:a16="http://schemas.microsoft.com/office/drawing/2014/main" id="{6AC4C3D1-196A-5DA4-9FDC-B35010DCB2F4}"/>
                </a:ext>
              </a:extLst>
            </p:cNvPr>
            <p:cNvSpPr txBox="1">
              <a:spLocks/>
            </p:cNvSpPr>
            <p:nvPr/>
          </p:nvSpPr>
          <p:spPr>
            <a:xfrm>
              <a:off x="5051617" y="5244419"/>
              <a:ext cx="6353606" cy="204299"/>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a:solidFill>
                    <a:schemeClr val="tx1"/>
                  </a:solidFill>
                </a:rPr>
                <a:t>Key objectives</a:t>
              </a:r>
            </a:p>
          </p:txBody>
        </p:sp>
        <p:sp>
          <p:nvSpPr>
            <p:cNvPr id="13" name="Text Placeholder 6">
              <a:extLst>
                <a:ext uri="{FF2B5EF4-FFF2-40B4-BE49-F238E27FC236}">
                  <a16:creationId xmlns:a16="http://schemas.microsoft.com/office/drawing/2014/main" id="{8694DA59-E555-7E05-BBEB-ADDD8D6BEDE7}"/>
                </a:ext>
              </a:extLst>
            </p:cNvPr>
            <p:cNvSpPr txBox="1">
              <a:spLocks/>
            </p:cNvSpPr>
            <p:nvPr/>
          </p:nvSpPr>
          <p:spPr>
            <a:xfrm>
              <a:off x="5051617" y="2205589"/>
              <a:ext cx="6353606" cy="204299"/>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a:solidFill>
                    <a:schemeClr val="tx1"/>
                  </a:solidFill>
                </a:rPr>
                <a:t>Domains</a:t>
              </a:r>
            </a:p>
          </p:txBody>
        </p:sp>
        <p:sp>
          <p:nvSpPr>
            <p:cNvPr id="14" name="Text Placeholder 6">
              <a:extLst>
                <a:ext uri="{FF2B5EF4-FFF2-40B4-BE49-F238E27FC236}">
                  <a16:creationId xmlns:a16="http://schemas.microsoft.com/office/drawing/2014/main" id="{CAF610DF-F363-56D1-E1B9-2F2F87302865}"/>
                </a:ext>
              </a:extLst>
            </p:cNvPr>
            <p:cNvSpPr txBox="1">
              <a:spLocks/>
            </p:cNvSpPr>
            <p:nvPr/>
          </p:nvSpPr>
          <p:spPr>
            <a:xfrm>
              <a:off x="5051617" y="4237589"/>
              <a:ext cx="6353606" cy="204299"/>
            </a:xfrm>
            <a:prstGeom prst="roundRect">
              <a:avLst>
                <a:gd name="adj" fmla="val 10368"/>
              </a:avLst>
            </a:prstGeom>
            <a:solidFill>
              <a:schemeClr val="bg1">
                <a:lumMod val="50000"/>
                <a:alpha val="29804"/>
              </a:schemeClr>
            </a:solidFill>
          </p:spPr>
          <p:txBody>
            <a:bodyPr vert="horz" wrap="square" lIns="72000" tIns="72000" rIns="72000" bIns="72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000">
                  <a:solidFill>
                    <a:schemeClr val="tx1"/>
                  </a:solidFill>
                </a:rPr>
                <a:t>Domain</a:t>
              </a:r>
            </a:p>
          </p:txBody>
        </p:sp>
      </p:grpSp>
    </p:spTree>
    <p:extLst>
      <p:ext uri="{BB962C8B-B14F-4D97-AF65-F5344CB8AC3E}">
        <p14:creationId xmlns:p14="http://schemas.microsoft.com/office/powerpoint/2010/main" val="2813365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4EBE9"/>
        </a:solidFill>
        <a:effectLst/>
      </p:bgPr>
    </p:bg>
    <p:spTree>
      <p:nvGrpSpPr>
        <p:cNvPr id="1" name="">
          <a:extLst>
            <a:ext uri="{FF2B5EF4-FFF2-40B4-BE49-F238E27FC236}">
              <a16:creationId xmlns:a16="http://schemas.microsoft.com/office/drawing/2014/main" id="{F9DE2806-3588-DC52-E941-FD688CBB1E6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A1C09BE-9E76-2C32-CA94-91E9744EA7C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993327">
            <a:off x="-2908398" y="-308644"/>
            <a:ext cx="13380393" cy="3700633"/>
          </a:xfrm>
          <a:prstGeom prst="rect">
            <a:avLst/>
          </a:prstGeom>
        </p:spPr>
      </p:pic>
      <p:sp>
        <p:nvSpPr>
          <p:cNvPr id="5" name="Text Placeholder 6">
            <a:extLst>
              <a:ext uri="{FF2B5EF4-FFF2-40B4-BE49-F238E27FC236}">
                <a16:creationId xmlns:a16="http://schemas.microsoft.com/office/drawing/2014/main" id="{63C7E579-8430-C364-FA1B-360F33B5E74E}"/>
              </a:ext>
            </a:extLst>
          </p:cNvPr>
          <p:cNvSpPr txBox="1">
            <a:spLocks noGrp="1"/>
          </p:cNvSpPr>
          <p:nvPr>
            <p:ph type="title" idx="4294967295"/>
          </p:nvPr>
        </p:nvSpPr>
        <p:spPr>
          <a:xfrm>
            <a:off x="1071661" y="553133"/>
            <a:ext cx="6908558" cy="593400"/>
          </a:xfrm>
          <a:prstGeom prst="roundRect">
            <a:avLst>
              <a:gd name="adj" fmla="val 11053"/>
            </a:avLst>
          </a:prstGeom>
          <a:solidFill>
            <a:srgbClr val="B1C6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Suicide Prevention Goals and Outcomes</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
        <p:nvSpPr>
          <p:cNvPr id="2" name="Text Placeholder 6">
            <a:extLst>
              <a:ext uri="{FF2B5EF4-FFF2-40B4-BE49-F238E27FC236}">
                <a16:creationId xmlns:a16="http://schemas.microsoft.com/office/drawing/2014/main" id="{0FCC9A7F-C3E5-25FF-429E-9EC11AEAE5AA}"/>
              </a:ext>
              <a:ext uri="{C183D7F6-B498-43B3-948B-1728B52AA6E4}">
                <adec:decorative xmlns:adec="http://schemas.microsoft.com/office/drawing/2017/decorative" val="1"/>
              </a:ext>
            </a:extLst>
          </p:cNvPr>
          <p:cNvSpPr txBox="1">
            <a:spLocks/>
          </p:cNvSpPr>
          <p:nvPr/>
        </p:nvSpPr>
        <p:spPr>
          <a:xfrm>
            <a:off x="1054001" y="1404190"/>
            <a:ext cx="7960253" cy="4900677"/>
          </a:xfrm>
          <a:prstGeom prst="roundRect">
            <a:avLst>
              <a:gd name="adj" fmla="val 3987"/>
            </a:avLst>
          </a:prstGeom>
          <a:solidFill>
            <a:srgbClr val="F8F7F1"/>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endParaRPr lang="en-AU" sz="2400" b="0" i="1" u="sng">
              <a:solidFill>
                <a:schemeClr val="tx1"/>
              </a:solidFill>
            </a:endParaRPr>
          </a:p>
        </p:txBody>
      </p:sp>
      <p:pic>
        <p:nvPicPr>
          <p:cNvPr id="9" name="Picture 8" descr="Colour-coded table showing the Suicide Prevention Goals, Domains, Objectives and Outcomes">
            <a:extLst>
              <a:ext uri="{FF2B5EF4-FFF2-40B4-BE49-F238E27FC236}">
                <a16:creationId xmlns:a16="http://schemas.microsoft.com/office/drawing/2014/main" id="{9CC8E499-73A1-BDAE-AE2C-D5B833935A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714217" y="30181"/>
            <a:ext cx="4630529" cy="7653516"/>
          </a:xfrm>
          <a:prstGeom prst="rect">
            <a:avLst/>
          </a:prstGeom>
        </p:spPr>
      </p:pic>
      <p:pic>
        <p:nvPicPr>
          <p:cNvPr id="13" name="Picture 12">
            <a:extLst>
              <a:ext uri="{FF2B5EF4-FFF2-40B4-BE49-F238E27FC236}">
                <a16:creationId xmlns:a16="http://schemas.microsoft.com/office/drawing/2014/main" id="{9AF34B9E-BD39-05DC-0F8F-AB8CB2C6C9E7}"/>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493016">
            <a:off x="8721432" y="3243493"/>
            <a:ext cx="6580226" cy="3821892"/>
          </a:xfrm>
          <a:prstGeom prst="rect">
            <a:avLst/>
          </a:prstGeom>
        </p:spPr>
      </p:pic>
    </p:spTree>
    <p:extLst>
      <p:ext uri="{BB962C8B-B14F-4D97-AF65-F5344CB8AC3E}">
        <p14:creationId xmlns:p14="http://schemas.microsoft.com/office/powerpoint/2010/main" val="4177696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7E22A193-6C17-F543-58C6-85A73861915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164FCD1-A33F-20E7-410B-A4252773A4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516168" y="3855820"/>
            <a:ext cx="7772400" cy="5204910"/>
          </a:xfrm>
          <a:prstGeom prst="rect">
            <a:avLst/>
          </a:prstGeom>
        </p:spPr>
      </p:pic>
      <p:sp>
        <p:nvSpPr>
          <p:cNvPr id="3" name="Text Placeholder 6">
            <a:extLst>
              <a:ext uri="{FF2B5EF4-FFF2-40B4-BE49-F238E27FC236}">
                <a16:creationId xmlns:a16="http://schemas.microsoft.com/office/drawing/2014/main" id="{7BFDCB80-84AA-CFFA-8D10-2FCFBF2B8A5F}"/>
              </a:ext>
            </a:extLst>
          </p:cNvPr>
          <p:cNvSpPr txBox="1">
            <a:spLocks/>
          </p:cNvSpPr>
          <p:nvPr/>
        </p:nvSpPr>
        <p:spPr>
          <a:xfrm>
            <a:off x="1058872" y="1400994"/>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0422AF8B-84C9-16DC-8345-3CDE7C53F683}"/>
              </a:ext>
            </a:extLst>
          </p:cNvPr>
          <p:cNvSpPr txBox="1">
            <a:spLocks/>
          </p:cNvSpPr>
          <p:nvPr/>
        </p:nvSpPr>
        <p:spPr>
          <a:xfrm>
            <a:off x="1058874"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873D558C-DC29-E657-29C0-225FBF6C0187}"/>
              </a:ext>
            </a:extLst>
          </p:cNvPr>
          <p:cNvSpPr txBox="1">
            <a:spLocks/>
          </p:cNvSpPr>
          <p:nvPr/>
        </p:nvSpPr>
        <p:spPr>
          <a:xfrm>
            <a:off x="2364649"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Good health</a:t>
            </a:r>
          </a:p>
        </p:txBody>
      </p:sp>
      <p:sp>
        <p:nvSpPr>
          <p:cNvPr id="6" name="Text Placeholder 6">
            <a:extLst>
              <a:ext uri="{FF2B5EF4-FFF2-40B4-BE49-F238E27FC236}">
                <a16:creationId xmlns:a16="http://schemas.microsoft.com/office/drawing/2014/main" id="{9E3A621B-2972-3963-759D-C0F8A577C97D}"/>
              </a:ext>
            </a:extLst>
          </p:cNvPr>
          <p:cNvSpPr txBox="1">
            <a:spLocks/>
          </p:cNvSpPr>
          <p:nvPr/>
        </p:nvSpPr>
        <p:spPr>
          <a:xfrm>
            <a:off x="6281973"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Navigating life transitions</a:t>
            </a:r>
          </a:p>
        </p:txBody>
      </p:sp>
      <p:sp>
        <p:nvSpPr>
          <p:cNvPr id="10" name="Text Placeholder 6">
            <a:extLst>
              <a:ext uri="{FF2B5EF4-FFF2-40B4-BE49-F238E27FC236}">
                <a16:creationId xmlns:a16="http://schemas.microsoft.com/office/drawing/2014/main" id="{65F7FB22-3296-BAF4-F83E-3D09ADD00DBE}"/>
              </a:ext>
            </a:extLst>
          </p:cNvPr>
          <p:cNvSpPr txBox="1">
            <a:spLocks/>
          </p:cNvSpPr>
          <p:nvPr/>
        </p:nvSpPr>
        <p:spPr>
          <a:xfrm>
            <a:off x="3670424"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Economic security</a:t>
            </a:r>
          </a:p>
        </p:txBody>
      </p:sp>
      <p:sp>
        <p:nvSpPr>
          <p:cNvPr id="11" name="Text Placeholder 6">
            <a:extLst>
              <a:ext uri="{FF2B5EF4-FFF2-40B4-BE49-F238E27FC236}">
                <a16:creationId xmlns:a16="http://schemas.microsoft.com/office/drawing/2014/main" id="{6087B2F4-81E4-2184-94B3-FE6D02AA4194}"/>
              </a:ext>
            </a:extLst>
          </p:cNvPr>
          <p:cNvSpPr txBox="1">
            <a:spLocks/>
          </p:cNvSpPr>
          <p:nvPr/>
        </p:nvSpPr>
        <p:spPr>
          <a:xfrm>
            <a:off x="4976199"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Social inclusion</a:t>
            </a:r>
          </a:p>
        </p:txBody>
      </p:sp>
      <p:sp>
        <p:nvSpPr>
          <p:cNvPr id="12" name="Text Placeholder 6">
            <a:extLst>
              <a:ext uri="{FF2B5EF4-FFF2-40B4-BE49-F238E27FC236}">
                <a16:creationId xmlns:a16="http://schemas.microsoft.com/office/drawing/2014/main" id="{7413FE38-BE72-B3EE-6669-02B7B7AA06F1}"/>
              </a:ext>
            </a:extLst>
          </p:cNvPr>
          <p:cNvSpPr txBox="1">
            <a:spLocks/>
          </p:cNvSpPr>
          <p:nvPr/>
        </p:nvSpPr>
        <p:spPr>
          <a:xfrm>
            <a:off x="8010658" y="1400994"/>
            <a:ext cx="3122467" cy="4909652"/>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US" sz="1450" b="0">
                <a:solidFill>
                  <a:schemeClr val="tx1"/>
                </a:solidFill>
              </a:rPr>
              <a:t>Suicidal distress is often related to the impact of the social, cultural, economic, legal and physical environments in which people live, work, learn and play (outlined in Figure 1). This Strategy focuses on five of these key social determinants: safety; good health; economic security; social inclusion; and the ability to navigate key life transitions. </a:t>
            </a:r>
          </a:p>
          <a:p>
            <a:pPr>
              <a:lnSpc>
                <a:spcPct val="100000"/>
              </a:lnSpc>
            </a:pPr>
            <a:endParaRPr lang="en-US" sz="1450" b="0">
              <a:solidFill>
                <a:schemeClr val="tx1"/>
              </a:solidFill>
            </a:endParaRPr>
          </a:p>
          <a:p>
            <a:pPr>
              <a:lnSpc>
                <a:spcPct val="100000"/>
              </a:lnSpc>
            </a:pPr>
            <a:r>
              <a:rPr lang="en-US" sz="1450" b="0">
                <a:solidFill>
                  <a:schemeClr val="tx1"/>
                </a:solidFill>
              </a:rPr>
              <a:t>These warrant particular attention because of their potential to both positively influence wellbeing and negatively impact on a person and contribute to suicidal distress. This Strategy approaches these factors from both perspectives.</a:t>
            </a:r>
          </a:p>
        </p:txBody>
      </p:sp>
      <p:cxnSp>
        <p:nvCxnSpPr>
          <p:cNvPr id="16" name="Straight Connector 15">
            <a:extLst>
              <a:ext uri="{FF2B5EF4-FFF2-40B4-BE49-F238E27FC236}">
                <a16:creationId xmlns:a16="http://schemas.microsoft.com/office/drawing/2014/main" id="{56664C1E-E9FF-B765-7291-275640A922BC}"/>
              </a:ext>
              <a:ext uri="{C183D7F6-B498-43B3-948B-1728B52AA6E4}">
                <adec:decorative xmlns:adec="http://schemas.microsoft.com/office/drawing/2017/decorative" val="1"/>
              </a:ext>
            </a:extLst>
          </p:cNvPr>
          <p:cNvCxnSpPr>
            <a:cxnSpLocks/>
          </p:cNvCxnSpPr>
          <p:nvPr/>
        </p:nvCxnSpPr>
        <p:spPr>
          <a:xfrm>
            <a:off x="1052610" y="3860441"/>
            <a:ext cx="6492922" cy="0"/>
          </a:xfrm>
          <a:prstGeom prst="line">
            <a:avLst/>
          </a:prstGeom>
          <a:ln>
            <a:solidFill>
              <a:srgbClr val="FAA528"/>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5B889BA-DC81-1089-5E68-FBE08DD5307D}"/>
              </a:ext>
              <a:ext uri="{C183D7F6-B498-43B3-948B-1728B52AA6E4}">
                <adec:decorative xmlns:adec="http://schemas.microsoft.com/office/drawing/2017/decorative" val="1"/>
              </a:ext>
            </a:extLst>
          </p:cNvPr>
          <p:cNvCxnSpPr>
            <a:cxnSpLocks/>
          </p:cNvCxnSpPr>
          <p:nvPr/>
        </p:nvCxnSpPr>
        <p:spPr>
          <a:xfrm>
            <a:off x="1052610" y="5582991"/>
            <a:ext cx="6481531" cy="0"/>
          </a:xfrm>
          <a:prstGeom prst="line">
            <a:avLst/>
          </a:prstGeom>
          <a:ln>
            <a:solidFill>
              <a:srgbClr val="FAA528"/>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0A5EA749-1B48-9F05-5BF9-601826855971}"/>
              </a:ext>
            </a:extLst>
          </p:cNvPr>
          <p:cNvSpPr txBox="1"/>
          <p:nvPr/>
        </p:nvSpPr>
        <p:spPr>
          <a:xfrm>
            <a:off x="966933" y="4046656"/>
            <a:ext cx="6578599" cy="1323439"/>
          </a:xfrm>
          <a:prstGeom prst="rect">
            <a:avLst/>
          </a:prstGeom>
          <a:noFill/>
        </p:spPr>
        <p:txBody>
          <a:bodyPr wrap="square">
            <a:spAutoFit/>
          </a:bodyPr>
          <a:lstStyle/>
          <a:p>
            <a:pPr>
              <a:lnSpc>
                <a:spcPct val="100000"/>
              </a:lnSpc>
            </a:pPr>
            <a:r>
              <a:rPr lang="en-AU" sz="2000" b="0">
                <a:solidFill>
                  <a:schemeClr val="tx1"/>
                </a:solidFill>
              </a:rPr>
              <a:t>A comprehensive approach to suicide prevention must do more than support people who are experiencing suicidal distress—it must also reduce the likelihood of people experiencing suicidal distress in the first place.</a:t>
            </a:r>
            <a:endParaRPr lang="en-AU" sz="2000" b="0" i="1" u="sng">
              <a:solidFill>
                <a:schemeClr val="tx1"/>
              </a:solidFill>
            </a:endParaRPr>
          </a:p>
        </p:txBody>
      </p:sp>
      <p:sp>
        <p:nvSpPr>
          <p:cNvPr id="8" name="Text Placeholder 6">
            <a:extLst>
              <a:ext uri="{FF2B5EF4-FFF2-40B4-BE49-F238E27FC236}">
                <a16:creationId xmlns:a16="http://schemas.microsoft.com/office/drawing/2014/main" id="{F4D77E69-E46A-E49F-C802-9B31887F09FB}"/>
              </a:ext>
            </a:extLst>
          </p:cNvPr>
          <p:cNvSpPr txBox="1">
            <a:spLocks noGrp="1"/>
          </p:cNvSpPr>
          <p:nvPr>
            <p:ph type="title" idx="4294967295"/>
          </p:nvPr>
        </p:nvSpPr>
        <p:spPr>
          <a:xfrm>
            <a:off x="1071661" y="553133"/>
            <a:ext cx="3458775"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domain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355005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9E611329-E7D9-34F7-6F18-B9F0BDB910F5}"/>
            </a:ext>
          </a:extLst>
        </p:cNvPr>
        <p:cNvGrpSpPr/>
        <p:nvPr/>
      </p:nvGrpSpPr>
      <p:grpSpPr>
        <a:xfrm>
          <a:off x="0" y="0"/>
          <a:ext cx="0" cy="0"/>
          <a:chOff x="0" y="0"/>
          <a:chExt cx="0" cy="0"/>
        </a:xfrm>
      </p:grpSpPr>
      <p:sp>
        <p:nvSpPr>
          <p:cNvPr id="25" name="Text Placeholder 6">
            <a:extLst>
              <a:ext uri="{FF2B5EF4-FFF2-40B4-BE49-F238E27FC236}">
                <a16:creationId xmlns:a16="http://schemas.microsoft.com/office/drawing/2014/main" id="{EF323B3D-945F-DCEE-DC4D-3B6C42C8E258}"/>
              </a:ext>
            </a:extLst>
          </p:cNvPr>
          <p:cNvSpPr txBox="1">
            <a:spLocks/>
          </p:cNvSpPr>
          <p:nvPr/>
        </p:nvSpPr>
        <p:spPr>
          <a:xfrm>
            <a:off x="8010658" y="1400994"/>
            <a:ext cx="3122467" cy="4909652"/>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safety and security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is already in place for safety and security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sp>
        <p:nvSpPr>
          <p:cNvPr id="11" name="Content Placeholder 1">
            <a:extLst>
              <a:ext uri="{FF2B5EF4-FFF2-40B4-BE49-F238E27FC236}">
                <a16:creationId xmlns:a16="http://schemas.microsoft.com/office/drawing/2014/main" id="{3744DCEF-1067-221F-32D4-21F7333FC4EB}"/>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8" name="Content Placeholder 1">
            <a:extLst>
              <a:ext uri="{FF2B5EF4-FFF2-40B4-BE49-F238E27FC236}">
                <a16:creationId xmlns:a16="http://schemas.microsoft.com/office/drawing/2014/main" id="{CE189C7A-2F0C-AC75-CB28-82D05A470AFD}"/>
              </a:ext>
            </a:extLst>
          </p:cNvPr>
          <p:cNvSpPr>
            <a:spLocks noGrp="1"/>
          </p:cNvSpPr>
          <p:nvPr/>
        </p:nvSpPr>
        <p:spPr>
          <a:xfrm>
            <a:off x="1026811" y="5311593"/>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2" name="Text Placeholder 6">
            <a:extLst>
              <a:ext uri="{FF2B5EF4-FFF2-40B4-BE49-F238E27FC236}">
                <a16:creationId xmlns:a16="http://schemas.microsoft.com/office/drawing/2014/main" id="{76DA4E06-383C-61D3-47AC-CC93715E91AC}"/>
              </a:ext>
            </a:extLst>
          </p:cNvPr>
          <p:cNvSpPr txBox="1">
            <a:spLocks/>
          </p:cNvSpPr>
          <p:nvPr/>
        </p:nvSpPr>
        <p:spPr>
          <a:xfrm>
            <a:off x="1058872" y="1400994"/>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6B90A9D0-9252-3B34-A35F-18C872484F28}"/>
              </a:ext>
            </a:extLst>
          </p:cNvPr>
          <p:cNvSpPr txBox="1">
            <a:spLocks/>
          </p:cNvSpPr>
          <p:nvPr/>
        </p:nvSpPr>
        <p:spPr>
          <a:xfrm>
            <a:off x="1058874"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9C86B07A-4C7A-C374-731C-5E39CE8C8118}"/>
              </a:ext>
            </a:extLst>
          </p:cNvPr>
          <p:cNvSpPr txBox="1">
            <a:spLocks/>
          </p:cNvSpPr>
          <p:nvPr/>
        </p:nvSpPr>
        <p:spPr>
          <a:xfrm>
            <a:off x="236464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Good health</a:t>
            </a:r>
          </a:p>
        </p:txBody>
      </p:sp>
      <p:sp>
        <p:nvSpPr>
          <p:cNvPr id="10" name="Text Placeholder 6">
            <a:extLst>
              <a:ext uri="{FF2B5EF4-FFF2-40B4-BE49-F238E27FC236}">
                <a16:creationId xmlns:a16="http://schemas.microsoft.com/office/drawing/2014/main" id="{83D1EB69-4416-67F4-9E45-CB09E6759F3A}"/>
              </a:ext>
            </a:extLst>
          </p:cNvPr>
          <p:cNvSpPr txBox="1">
            <a:spLocks/>
          </p:cNvSpPr>
          <p:nvPr/>
        </p:nvSpPr>
        <p:spPr>
          <a:xfrm>
            <a:off x="6281973"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Navigating life transitions</a:t>
            </a:r>
          </a:p>
        </p:txBody>
      </p:sp>
      <p:sp>
        <p:nvSpPr>
          <p:cNvPr id="12" name="Text Placeholder 6">
            <a:extLst>
              <a:ext uri="{FF2B5EF4-FFF2-40B4-BE49-F238E27FC236}">
                <a16:creationId xmlns:a16="http://schemas.microsoft.com/office/drawing/2014/main" id="{E7CBDB9A-BDC5-3ED6-0DAD-F3E421355C93}"/>
              </a:ext>
            </a:extLst>
          </p:cNvPr>
          <p:cNvSpPr txBox="1">
            <a:spLocks/>
          </p:cNvSpPr>
          <p:nvPr/>
        </p:nvSpPr>
        <p:spPr>
          <a:xfrm>
            <a:off x="367042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Economic security</a:t>
            </a:r>
          </a:p>
        </p:txBody>
      </p:sp>
      <p:sp>
        <p:nvSpPr>
          <p:cNvPr id="15" name="Text Placeholder 6">
            <a:extLst>
              <a:ext uri="{FF2B5EF4-FFF2-40B4-BE49-F238E27FC236}">
                <a16:creationId xmlns:a16="http://schemas.microsoft.com/office/drawing/2014/main" id="{5F728345-7AC7-E03F-2C67-14EB9523E67D}"/>
              </a:ext>
            </a:extLst>
          </p:cNvPr>
          <p:cNvSpPr txBox="1">
            <a:spLocks/>
          </p:cNvSpPr>
          <p:nvPr/>
        </p:nvSpPr>
        <p:spPr>
          <a:xfrm>
            <a:off x="497619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Social inclusion</a:t>
            </a:r>
          </a:p>
        </p:txBody>
      </p:sp>
      <p:sp>
        <p:nvSpPr>
          <p:cNvPr id="18" name="Text Placeholder 6">
            <a:extLst>
              <a:ext uri="{FF2B5EF4-FFF2-40B4-BE49-F238E27FC236}">
                <a16:creationId xmlns:a16="http://schemas.microsoft.com/office/drawing/2014/main" id="{FE98D8E5-21C0-8E79-72AD-2DBA864CD754}"/>
              </a:ext>
            </a:extLst>
          </p:cNvPr>
          <p:cNvSpPr txBox="1">
            <a:spLocks/>
          </p:cNvSpPr>
          <p:nvPr/>
        </p:nvSpPr>
        <p:spPr>
          <a:xfrm>
            <a:off x="1058873" y="3893980"/>
            <a:ext cx="6475267" cy="116616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experience enhanced wellbeing through increased sense of safety and security. The prevalence and impacts of risks to personal safety and security </a:t>
            </a:r>
            <a:br>
              <a:rPr lang="en-AU" sz="1400" b="0">
                <a:solidFill>
                  <a:schemeClr val="tx1"/>
                </a:solidFill>
              </a:rPr>
            </a:br>
            <a:r>
              <a:rPr lang="en-AU" sz="1400" b="0">
                <a:solidFill>
                  <a:schemeClr val="tx1"/>
                </a:solidFill>
              </a:rPr>
              <a:t>are diminished.</a:t>
            </a:r>
          </a:p>
        </p:txBody>
      </p:sp>
      <p:sp>
        <p:nvSpPr>
          <p:cNvPr id="19" name="Text Placeholder 6">
            <a:extLst>
              <a:ext uri="{FF2B5EF4-FFF2-40B4-BE49-F238E27FC236}">
                <a16:creationId xmlns:a16="http://schemas.microsoft.com/office/drawing/2014/main" id="{13EE573E-B63E-8660-6B86-138357058D07}"/>
              </a:ext>
            </a:extLst>
          </p:cNvPr>
          <p:cNvSpPr txBox="1">
            <a:spLocks/>
          </p:cNvSpPr>
          <p:nvPr/>
        </p:nvSpPr>
        <p:spPr>
          <a:xfrm>
            <a:off x="1058873" y="5652655"/>
            <a:ext cx="6475267" cy="657992"/>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are safe and have a sense of security and stability in their lives</a:t>
            </a:r>
          </a:p>
        </p:txBody>
      </p:sp>
      <p:pic>
        <p:nvPicPr>
          <p:cNvPr id="7" name="Picture 6">
            <a:extLst>
              <a:ext uri="{FF2B5EF4-FFF2-40B4-BE49-F238E27FC236}">
                <a16:creationId xmlns:a16="http://schemas.microsoft.com/office/drawing/2014/main" id="{A5E3CC24-893C-17F9-46A1-1A2F181CAA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6" cy="766394"/>
          </a:xfrm>
          <a:prstGeom prst="rect">
            <a:avLst/>
          </a:prstGeom>
        </p:spPr>
      </p:pic>
      <p:sp>
        <p:nvSpPr>
          <p:cNvPr id="16" name="Text Placeholder 6">
            <a:extLst>
              <a:ext uri="{FF2B5EF4-FFF2-40B4-BE49-F238E27FC236}">
                <a16:creationId xmlns:a16="http://schemas.microsoft.com/office/drawing/2014/main" id="{EBAAE642-15FE-6E3C-177B-EE8975C464B8}"/>
              </a:ext>
            </a:extLst>
          </p:cNvPr>
          <p:cNvSpPr txBox="1">
            <a:spLocks noGrp="1"/>
          </p:cNvSpPr>
          <p:nvPr>
            <p:ph type="title" idx="4294967295"/>
          </p:nvPr>
        </p:nvSpPr>
        <p:spPr>
          <a:xfrm>
            <a:off x="1071661" y="553133"/>
            <a:ext cx="5653335"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 Safety and security</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582942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FDB1E078-8CB1-E8C2-F04B-FE965FD1E94F}"/>
            </a:ext>
          </a:extLst>
        </p:cNvPr>
        <p:cNvGrpSpPr/>
        <p:nvPr/>
      </p:nvGrpSpPr>
      <p:grpSpPr>
        <a:xfrm>
          <a:off x="0" y="0"/>
          <a:ext cx="0" cy="0"/>
          <a:chOff x="0" y="0"/>
          <a:chExt cx="0" cy="0"/>
        </a:xfrm>
      </p:grpSpPr>
      <p:pic>
        <p:nvPicPr>
          <p:cNvPr id="31" name="Picture 30">
            <a:extLst>
              <a:ext uri="{FF2B5EF4-FFF2-40B4-BE49-F238E27FC236}">
                <a16:creationId xmlns:a16="http://schemas.microsoft.com/office/drawing/2014/main" id="{2E7F8CB7-DB17-CF81-2209-0D816F96446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944003">
            <a:off x="-1992047" y="-327928"/>
            <a:ext cx="13380393" cy="3700633"/>
          </a:xfrm>
          <a:prstGeom prst="rect">
            <a:avLst/>
          </a:prstGeom>
        </p:spPr>
      </p:pic>
      <p:sp>
        <p:nvSpPr>
          <p:cNvPr id="7" name="Content Placeholder 1">
            <a:extLst>
              <a:ext uri="{FF2B5EF4-FFF2-40B4-BE49-F238E27FC236}">
                <a16:creationId xmlns:a16="http://schemas.microsoft.com/office/drawing/2014/main" id="{7DFDFA50-FE55-63C0-D5C2-ECC785410F93}"/>
              </a:ext>
              <a:ext uri="{C183D7F6-B498-43B3-948B-1728B52AA6E4}">
                <adec:decorative xmlns:adec="http://schemas.microsoft.com/office/drawing/2017/decorative" val="1"/>
              </a:ext>
            </a:extLst>
          </p:cNvPr>
          <p:cNvSpPr>
            <a:spLocks noGrp="1"/>
          </p:cNvSpPr>
          <p:nvPr/>
        </p:nvSpPr>
        <p:spPr>
          <a:xfrm>
            <a:off x="8164867" y="4766441"/>
            <a:ext cx="6802803" cy="3654000"/>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endParaRPr lang="en-AU">
              <a:solidFill>
                <a:schemeClr val="tx1"/>
              </a:solidFill>
            </a:endParaRPr>
          </a:p>
        </p:txBody>
      </p:sp>
      <p:sp>
        <p:nvSpPr>
          <p:cNvPr id="2" name="Text Placeholder 6">
            <a:extLst>
              <a:ext uri="{FF2B5EF4-FFF2-40B4-BE49-F238E27FC236}">
                <a16:creationId xmlns:a16="http://schemas.microsoft.com/office/drawing/2014/main" id="{02F0D99B-5CDA-5EFA-27A5-6C4C06757CD8}"/>
              </a:ext>
            </a:extLst>
          </p:cNvPr>
          <p:cNvSpPr txBox="1">
            <a:spLocks/>
          </p:cNvSpPr>
          <p:nvPr/>
        </p:nvSpPr>
        <p:spPr>
          <a:xfrm>
            <a:off x="1058872" y="1400994"/>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ACE16D8B-6CC7-ACA4-BC28-935D969F913A}"/>
              </a:ext>
            </a:extLst>
          </p:cNvPr>
          <p:cNvSpPr txBox="1">
            <a:spLocks/>
          </p:cNvSpPr>
          <p:nvPr/>
        </p:nvSpPr>
        <p:spPr>
          <a:xfrm>
            <a:off x="105887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7DD61F0C-4ABF-7141-4069-2EE6CFDCE425}"/>
              </a:ext>
            </a:extLst>
          </p:cNvPr>
          <p:cNvSpPr txBox="1">
            <a:spLocks/>
          </p:cNvSpPr>
          <p:nvPr/>
        </p:nvSpPr>
        <p:spPr>
          <a:xfrm>
            <a:off x="2364649"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Good health</a:t>
            </a:r>
          </a:p>
        </p:txBody>
      </p:sp>
      <p:sp>
        <p:nvSpPr>
          <p:cNvPr id="6" name="Text Placeholder 6">
            <a:extLst>
              <a:ext uri="{FF2B5EF4-FFF2-40B4-BE49-F238E27FC236}">
                <a16:creationId xmlns:a16="http://schemas.microsoft.com/office/drawing/2014/main" id="{B3B6548E-6687-E3A5-07CB-3971AE6AFB9F}"/>
              </a:ext>
            </a:extLst>
          </p:cNvPr>
          <p:cNvSpPr txBox="1">
            <a:spLocks/>
          </p:cNvSpPr>
          <p:nvPr/>
        </p:nvSpPr>
        <p:spPr>
          <a:xfrm>
            <a:off x="6281973"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Navigating life transitions</a:t>
            </a:r>
          </a:p>
        </p:txBody>
      </p:sp>
      <p:sp>
        <p:nvSpPr>
          <p:cNvPr id="10" name="Text Placeholder 6">
            <a:extLst>
              <a:ext uri="{FF2B5EF4-FFF2-40B4-BE49-F238E27FC236}">
                <a16:creationId xmlns:a16="http://schemas.microsoft.com/office/drawing/2014/main" id="{9207DC17-4987-30D1-076C-F7DB5645C296}"/>
              </a:ext>
            </a:extLst>
          </p:cNvPr>
          <p:cNvSpPr txBox="1">
            <a:spLocks/>
          </p:cNvSpPr>
          <p:nvPr/>
        </p:nvSpPr>
        <p:spPr>
          <a:xfrm>
            <a:off x="367042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Economic security</a:t>
            </a:r>
          </a:p>
        </p:txBody>
      </p:sp>
      <p:sp>
        <p:nvSpPr>
          <p:cNvPr id="15" name="Text Placeholder 6">
            <a:extLst>
              <a:ext uri="{FF2B5EF4-FFF2-40B4-BE49-F238E27FC236}">
                <a16:creationId xmlns:a16="http://schemas.microsoft.com/office/drawing/2014/main" id="{90589F65-F33F-66E0-2679-FBAA702800EB}"/>
              </a:ext>
            </a:extLst>
          </p:cNvPr>
          <p:cNvSpPr txBox="1">
            <a:spLocks/>
          </p:cNvSpPr>
          <p:nvPr/>
        </p:nvSpPr>
        <p:spPr>
          <a:xfrm>
            <a:off x="497619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Social inclusion</a:t>
            </a:r>
          </a:p>
        </p:txBody>
      </p:sp>
      <p:sp>
        <p:nvSpPr>
          <p:cNvPr id="16" name="Content Placeholder 1">
            <a:extLst>
              <a:ext uri="{FF2B5EF4-FFF2-40B4-BE49-F238E27FC236}">
                <a16:creationId xmlns:a16="http://schemas.microsoft.com/office/drawing/2014/main" id="{868F95DF-A9D1-42A2-C930-D33B9378F829}"/>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8963B563-10B9-6205-3321-11D82D6E3183}"/>
              </a:ext>
            </a:extLst>
          </p:cNvPr>
          <p:cNvSpPr>
            <a:spLocks noGrp="1"/>
          </p:cNvSpPr>
          <p:nvPr/>
        </p:nvSpPr>
        <p:spPr>
          <a:xfrm>
            <a:off x="1026811" y="5316622"/>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12597013-B809-6DEB-134B-4D5D4797C992}"/>
              </a:ext>
            </a:extLst>
          </p:cNvPr>
          <p:cNvSpPr txBox="1">
            <a:spLocks/>
          </p:cNvSpPr>
          <p:nvPr/>
        </p:nvSpPr>
        <p:spPr>
          <a:xfrm>
            <a:off x="8010658" y="1400994"/>
            <a:ext cx="3122467" cy="4909652"/>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good health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is already in place for good health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sp>
        <p:nvSpPr>
          <p:cNvPr id="19" name="Text Placeholder 6">
            <a:extLst>
              <a:ext uri="{FF2B5EF4-FFF2-40B4-BE49-F238E27FC236}">
                <a16:creationId xmlns:a16="http://schemas.microsoft.com/office/drawing/2014/main" id="{3B22B2E1-96BF-1783-47E5-DE2CE7CCFD2F}"/>
              </a:ext>
            </a:extLst>
          </p:cNvPr>
          <p:cNvSpPr txBox="1">
            <a:spLocks/>
          </p:cNvSpPr>
          <p:nvPr/>
        </p:nvSpPr>
        <p:spPr>
          <a:xfrm>
            <a:off x="1058873" y="3893980"/>
            <a:ext cx="6475267" cy="116616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experience enhanced wellbeing through improved health outcomes. The prevalence and impact of major preventable health risks associated with suicide are reduced.</a:t>
            </a:r>
          </a:p>
        </p:txBody>
      </p:sp>
      <p:sp>
        <p:nvSpPr>
          <p:cNvPr id="20" name="Text Placeholder 6">
            <a:extLst>
              <a:ext uri="{FF2B5EF4-FFF2-40B4-BE49-F238E27FC236}">
                <a16:creationId xmlns:a16="http://schemas.microsoft.com/office/drawing/2014/main" id="{A870B876-7A8D-110C-B65C-52147CDA0C3D}"/>
              </a:ext>
            </a:extLst>
          </p:cNvPr>
          <p:cNvSpPr txBox="1">
            <a:spLocks/>
          </p:cNvSpPr>
          <p:nvPr/>
        </p:nvSpPr>
        <p:spPr>
          <a:xfrm>
            <a:off x="1058873" y="5665891"/>
            <a:ext cx="6475267" cy="657993"/>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experience good health enabling them to live their life with choice, purpose, meaning and satisfaction</a:t>
            </a:r>
          </a:p>
        </p:txBody>
      </p:sp>
      <p:pic>
        <p:nvPicPr>
          <p:cNvPr id="11" name="Picture 10">
            <a:extLst>
              <a:ext uri="{FF2B5EF4-FFF2-40B4-BE49-F238E27FC236}">
                <a16:creationId xmlns:a16="http://schemas.microsoft.com/office/drawing/2014/main" id="{BE58A37F-A444-0B47-B06E-25D345B6D53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37465" y="1522389"/>
            <a:ext cx="440526" cy="766394"/>
          </a:xfrm>
          <a:prstGeom prst="rect">
            <a:avLst/>
          </a:prstGeom>
        </p:spPr>
      </p:pic>
      <p:sp>
        <p:nvSpPr>
          <p:cNvPr id="12" name="Text Placeholder 6">
            <a:extLst>
              <a:ext uri="{FF2B5EF4-FFF2-40B4-BE49-F238E27FC236}">
                <a16:creationId xmlns:a16="http://schemas.microsoft.com/office/drawing/2014/main" id="{E26F043F-2C24-B356-660B-3FC072B4479D}"/>
              </a:ext>
            </a:extLst>
          </p:cNvPr>
          <p:cNvSpPr txBox="1">
            <a:spLocks noGrp="1"/>
          </p:cNvSpPr>
          <p:nvPr>
            <p:ph type="title" idx="4294967295"/>
          </p:nvPr>
        </p:nvSpPr>
        <p:spPr>
          <a:xfrm>
            <a:off x="1071662" y="553133"/>
            <a:ext cx="4447990"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 Good health</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353776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1A5D125A-F05D-27CC-DA71-DC800984AD6E}"/>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2F82666B-B770-DF13-B65A-6DE8674C62DD}"/>
              </a:ext>
            </a:extLst>
          </p:cNvPr>
          <p:cNvSpPr txBox="1">
            <a:spLocks/>
          </p:cNvSpPr>
          <p:nvPr/>
        </p:nvSpPr>
        <p:spPr>
          <a:xfrm>
            <a:off x="1058872" y="1400994"/>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ED88D980-0C34-A330-AE34-5F475715F9FF}"/>
              </a:ext>
            </a:extLst>
          </p:cNvPr>
          <p:cNvSpPr txBox="1">
            <a:spLocks/>
          </p:cNvSpPr>
          <p:nvPr/>
        </p:nvSpPr>
        <p:spPr>
          <a:xfrm>
            <a:off x="105887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481BA695-6D19-A677-A61B-9D69D75A327A}"/>
              </a:ext>
            </a:extLst>
          </p:cNvPr>
          <p:cNvSpPr txBox="1">
            <a:spLocks/>
          </p:cNvSpPr>
          <p:nvPr/>
        </p:nvSpPr>
        <p:spPr>
          <a:xfrm>
            <a:off x="236464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Good health</a:t>
            </a:r>
          </a:p>
        </p:txBody>
      </p:sp>
      <p:sp>
        <p:nvSpPr>
          <p:cNvPr id="10" name="Text Placeholder 6">
            <a:extLst>
              <a:ext uri="{FF2B5EF4-FFF2-40B4-BE49-F238E27FC236}">
                <a16:creationId xmlns:a16="http://schemas.microsoft.com/office/drawing/2014/main" id="{469EDEC3-1BF9-1509-99B2-1E75448A857C}"/>
              </a:ext>
            </a:extLst>
          </p:cNvPr>
          <p:cNvSpPr txBox="1">
            <a:spLocks/>
          </p:cNvSpPr>
          <p:nvPr/>
        </p:nvSpPr>
        <p:spPr>
          <a:xfrm>
            <a:off x="6281973"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Navigating life transitions</a:t>
            </a:r>
          </a:p>
        </p:txBody>
      </p:sp>
      <p:sp>
        <p:nvSpPr>
          <p:cNvPr id="13" name="Text Placeholder 6">
            <a:extLst>
              <a:ext uri="{FF2B5EF4-FFF2-40B4-BE49-F238E27FC236}">
                <a16:creationId xmlns:a16="http://schemas.microsoft.com/office/drawing/2014/main" id="{9A4136BB-B848-AFDD-7491-5B886B20466B}"/>
              </a:ext>
            </a:extLst>
          </p:cNvPr>
          <p:cNvSpPr txBox="1">
            <a:spLocks/>
          </p:cNvSpPr>
          <p:nvPr/>
        </p:nvSpPr>
        <p:spPr>
          <a:xfrm>
            <a:off x="3670424" y="2457062"/>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Economic security</a:t>
            </a:r>
          </a:p>
        </p:txBody>
      </p:sp>
      <p:sp>
        <p:nvSpPr>
          <p:cNvPr id="15" name="Text Placeholder 6">
            <a:extLst>
              <a:ext uri="{FF2B5EF4-FFF2-40B4-BE49-F238E27FC236}">
                <a16:creationId xmlns:a16="http://schemas.microsoft.com/office/drawing/2014/main" id="{DA308097-0FCD-DB7F-6D72-12658B0FDD27}"/>
              </a:ext>
            </a:extLst>
          </p:cNvPr>
          <p:cNvSpPr txBox="1">
            <a:spLocks/>
          </p:cNvSpPr>
          <p:nvPr/>
        </p:nvSpPr>
        <p:spPr>
          <a:xfrm>
            <a:off x="497619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Social inclusion</a:t>
            </a:r>
          </a:p>
        </p:txBody>
      </p:sp>
      <p:sp>
        <p:nvSpPr>
          <p:cNvPr id="16" name="Content Placeholder 1">
            <a:extLst>
              <a:ext uri="{FF2B5EF4-FFF2-40B4-BE49-F238E27FC236}">
                <a16:creationId xmlns:a16="http://schemas.microsoft.com/office/drawing/2014/main" id="{24E5974B-C241-BE4A-C071-F31444234D41}"/>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8BD6AB6A-B1A2-BB45-B528-6539F80FDCAB}"/>
              </a:ext>
            </a:extLst>
          </p:cNvPr>
          <p:cNvSpPr>
            <a:spLocks noGrp="1"/>
          </p:cNvSpPr>
          <p:nvPr/>
        </p:nvSpPr>
        <p:spPr>
          <a:xfrm>
            <a:off x="1026811" y="5308899"/>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9F7D2AC7-E2E7-3DB4-7275-873D2139181C}"/>
              </a:ext>
            </a:extLst>
          </p:cNvPr>
          <p:cNvSpPr txBox="1">
            <a:spLocks/>
          </p:cNvSpPr>
          <p:nvPr/>
        </p:nvSpPr>
        <p:spPr>
          <a:xfrm>
            <a:off x="8010658" y="1400994"/>
            <a:ext cx="3122467" cy="4909652"/>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economic security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is already in place for economic security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sp>
        <p:nvSpPr>
          <p:cNvPr id="19" name="Text Placeholder 6">
            <a:extLst>
              <a:ext uri="{FF2B5EF4-FFF2-40B4-BE49-F238E27FC236}">
                <a16:creationId xmlns:a16="http://schemas.microsoft.com/office/drawing/2014/main" id="{262E844B-2EF8-AFC8-95C3-C9ADA1F580CE}"/>
              </a:ext>
            </a:extLst>
          </p:cNvPr>
          <p:cNvSpPr txBox="1">
            <a:spLocks/>
          </p:cNvSpPr>
          <p:nvPr/>
        </p:nvSpPr>
        <p:spPr>
          <a:xfrm>
            <a:off x="1058873" y="3893980"/>
            <a:ext cx="6475267" cy="116616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experience enhanced wellbeing through increased economic security. The prevalence and impacts of economic insecurity are reduced.</a:t>
            </a:r>
          </a:p>
        </p:txBody>
      </p:sp>
      <p:sp>
        <p:nvSpPr>
          <p:cNvPr id="20" name="Text Placeholder 6">
            <a:extLst>
              <a:ext uri="{FF2B5EF4-FFF2-40B4-BE49-F238E27FC236}">
                <a16:creationId xmlns:a16="http://schemas.microsoft.com/office/drawing/2014/main" id="{0B75C56F-FEFA-B8BD-3A53-C95CD8CF2BB0}"/>
              </a:ext>
            </a:extLst>
          </p:cNvPr>
          <p:cNvSpPr txBox="1">
            <a:spLocks/>
          </p:cNvSpPr>
          <p:nvPr/>
        </p:nvSpPr>
        <p:spPr>
          <a:xfrm>
            <a:off x="1058873" y="5658169"/>
            <a:ext cx="6475267" cy="65247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have the financial and economic security to participate in activities that are meaningful to them</a:t>
            </a:r>
          </a:p>
        </p:txBody>
      </p:sp>
      <p:pic>
        <p:nvPicPr>
          <p:cNvPr id="7" name="Picture 6">
            <a:extLst>
              <a:ext uri="{FF2B5EF4-FFF2-40B4-BE49-F238E27FC236}">
                <a16:creationId xmlns:a16="http://schemas.microsoft.com/office/drawing/2014/main" id="{B2DA34B6-3EA9-9796-1594-ED3BCD94480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6" cy="766394"/>
          </a:xfrm>
          <a:prstGeom prst="rect">
            <a:avLst/>
          </a:prstGeom>
        </p:spPr>
      </p:pic>
      <p:sp>
        <p:nvSpPr>
          <p:cNvPr id="27" name="Text Placeholder 6">
            <a:extLst>
              <a:ext uri="{FF2B5EF4-FFF2-40B4-BE49-F238E27FC236}">
                <a16:creationId xmlns:a16="http://schemas.microsoft.com/office/drawing/2014/main" id="{95E58B19-D0DD-0C93-F7BF-37B9D7962E79}"/>
              </a:ext>
            </a:extLst>
          </p:cNvPr>
          <p:cNvSpPr txBox="1">
            <a:spLocks noGrp="1"/>
          </p:cNvSpPr>
          <p:nvPr>
            <p:ph type="title" idx="4294967295"/>
          </p:nvPr>
        </p:nvSpPr>
        <p:spPr>
          <a:xfrm>
            <a:off x="1071662" y="553133"/>
            <a:ext cx="5495393"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 Economic security</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626766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DDF0A671-4F8C-9C84-36C5-987B38C29077}"/>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FBEAC5B6-39C9-0138-4226-5583D27A8798}"/>
              </a:ext>
            </a:extLst>
          </p:cNvPr>
          <p:cNvSpPr txBox="1">
            <a:spLocks/>
          </p:cNvSpPr>
          <p:nvPr/>
        </p:nvSpPr>
        <p:spPr>
          <a:xfrm>
            <a:off x="1058872" y="1398982"/>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21088212-AE76-E141-9B8D-668635E13CB5}"/>
              </a:ext>
            </a:extLst>
          </p:cNvPr>
          <p:cNvSpPr txBox="1">
            <a:spLocks/>
          </p:cNvSpPr>
          <p:nvPr/>
        </p:nvSpPr>
        <p:spPr>
          <a:xfrm>
            <a:off x="1058874" y="245505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D6911C5B-8622-1D78-CC42-9F11C52ACCBC}"/>
              </a:ext>
            </a:extLst>
          </p:cNvPr>
          <p:cNvSpPr txBox="1">
            <a:spLocks/>
          </p:cNvSpPr>
          <p:nvPr/>
        </p:nvSpPr>
        <p:spPr>
          <a:xfrm>
            <a:off x="2364649" y="245505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Good health</a:t>
            </a:r>
          </a:p>
        </p:txBody>
      </p:sp>
      <p:sp>
        <p:nvSpPr>
          <p:cNvPr id="10" name="Text Placeholder 6">
            <a:extLst>
              <a:ext uri="{FF2B5EF4-FFF2-40B4-BE49-F238E27FC236}">
                <a16:creationId xmlns:a16="http://schemas.microsoft.com/office/drawing/2014/main" id="{E9A5AA8B-F870-A929-9A41-5172E692B821}"/>
              </a:ext>
            </a:extLst>
          </p:cNvPr>
          <p:cNvSpPr txBox="1">
            <a:spLocks/>
          </p:cNvSpPr>
          <p:nvPr/>
        </p:nvSpPr>
        <p:spPr>
          <a:xfrm>
            <a:off x="6281973" y="245505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Navigating life transitions</a:t>
            </a:r>
          </a:p>
        </p:txBody>
      </p:sp>
      <p:sp>
        <p:nvSpPr>
          <p:cNvPr id="13" name="Text Placeholder 6">
            <a:extLst>
              <a:ext uri="{FF2B5EF4-FFF2-40B4-BE49-F238E27FC236}">
                <a16:creationId xmlns:a16="http://schemas.microsoft.com/office/drawing/2014/main" id="{612B50B7-C717-33FA-C7E4-76FC843D9B8D}"/>
              </a:ext>
            </a:extLst>
          </p:cNvPr>
          <p:cNvSpPr txBox="1">
            <a:spLocks/>
          </p:cNvSpPr>
          <p:nvPr/>
        </p:nvSpPr>
        <p:spPr>
          <a:xfrm>
            <a:off x="3670424" y="245505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Economic security</a:t>
            </a:r>
          </a:p>
        </p:txBody>
      </p:sp>
      <p:sp>
        <p:nvSpPr>
          <p:cNvPr id="15" name="Text Placeholder 6">
            <a:extLst>
              <a:ext uri="{FF2B5EF4-FFF2-40B4-BE49-F238E27FC236}">
                <a16:creationId xmlns:a16="http://schemas.microsoft.com/office/drawing/2014/main" id="{63E47F58-F27B-4E46-B4E9-11401E269697}"/>
              </a:ext>
            </a:extLst>
          </p:cNvPr>
          <p:cNvSpPr txBox="1">
            <a:spLocks/>
          </p:cNvSpPr>
          <p:nvPr/>
        </p:nvSpPr>
        <p:spPr>
          <a:xfrm>
            <a:off x="4976199" y="2455050"/>
            <a:ext cx="1252168" cy="809563"/>
          </a:xfrm>
          <a:prstGeom prst="roundRect">
            <a:avLst>
              <a:gd name="adj" fmla="val 10368"/>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Social inclusion</a:t>
            </a:r>
          </a:p>
        </p:txBody>
      </p:sp>
      <p:sp>
        <p:nvSpPr>
          <p:cNvPr id="16" name="Content Placeholder 1">
            <a:extLst>
              <a:ext uri="{FF2B5EF4-FFF2-40B4-BE49-F238E27FC236}">
                <a16:creationId xmlns:a16="http://schemas.microsoft.com/office/drawing/2014/main" id="{AC92E7ED-C356-EE08-E856-554DCA90D88E}"/>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A4A3F9DC-4306-6FB2-BE1F-175E5C9BB440}"/>
              </a:ext>
            </a:extLst>
          </p:cNvPr>
          <p:cNvSpPr>
            <a:spLocks noGrp="1"/>
          </p:cNvSpPr>
          <p:nvPr/>
        </p:nvSpPr>
        <p:spPr>
          <a:xfrm>
            <a:off x="1026811" y="5311593"/>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9586CCC5-E81B-D295-D58E-32D66C0A9BD6}"/>
              </a:ext>
            </a:extLst>
          </p:cNvPr>
          <p:cNvSpPr txBox="1">
            <a:spLocks/>
          </p:cNvSpPr>
          <p:nvPr/>
        </p:nvSpPr>
        <p:spPr>
          <a:xfrm>
            <a:off x="8010658" y="1398982"/>
            <a:ext cx="3122467" cy="4911664"/>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social inclusion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is already in place for social inclusion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sp>
        <p:nvSpPr>
          <p:cNvPr id="19" name="Text Placeholder 6">
            <a:extLst>
              <a:ext uri="{FF2B5EF4-FFF2-40B4-BE49-F238E27FC236}">
                <a16:creationId xmlns:a16="http://schemas.microsoft.com/office/drawing/2014/main" id="{925F0D59-83B4-9F60-7C3F-5780B90C1583}"/>
              </a:ext>
            </a:extLst>
          </p:cNvPr>
          <p:cNvSpPr txBox="1">
            <a:spLocks/>
          </p:cNvSpPr>
          <p:nvPr/>
        </p:nvSpPr>
        <p:spPr>
          <a:xfrm>
            <a:off x="1058873" y="3893980"/>
            <a:ext cx="6475267" cy="116616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experience enhanced wellbeing through greater community inclusion and social connection. The prevalence and impact of loneliness and social exclusion are reduced.</a:t>
            </a:r>
          </a:p>
        </p:txBody>
      </p:sp>
      <p:sp>
        <p:nvSpPr>
          <p:cNvPr id="20" name="Text Placeholder 6">
            <a:extLst>
              <a:ext uri="{FF2B5EF4-FFF2-40B4-BE49-F238E27FC236}">
                <a16:creationId xmlns:a16="http://schemas.microsoft.com/office/drawing/2014/main" id="{3FB1BA3A-099B-9459-F17F-0BC2B2501663}"/>
              </a:ext>
            </a:extLst>
          </p:cNvPr>
          <p:cNvSpPr txBox="1">
            <a:spLocks/>
          </p:cNvSpPr>
          <p:nvPr/>
        </p:nvSpPr>
        <p:spPr>
          <a:xfrm>
            <a:off x="1058873" y="5660863"/>
            <a:ext cx="6475267" cy="649784"/>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are respected and valued for who they are and have a sense of belonging from their connections with other people</a:t>
            </a:r>
          </a:p>
        </p:txBody>
      </p:sp>
      <p:pic>
        <p:nvPicPr>
          <p:cNvPr id="6" name="Picture 5">
            <a:extLst>
              <a:ext uri="{FF2B5EF4-FFF2-40B4-BE49-F238E27FC236}">
                <a16:creationId xmlns:a16="http://schemas.microsoft.com/office/drawing/2014/main" id="{18C07F33-6B37-B2FD-C5E8-906754CBEE5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6" cy="766394"/>
          </a:xfrm>
          <a:prstGeom prst="rect">
            <a:avLst/>
          </a:prstGeom>
        </p:spPr>
      </p:pic>
      <p:sp>
        <p:nvSpPr>
          <p:cNvPr id="29" name="Text Placeholder 6">
            <a:extLst>
              <a:ext uri="{FF2B5EF4-FFF2-40B4-BE49-F238E27FC236}">
                <a16:creationId xmlns:a16="http://schemas.microsoft.com/office/drawing/2014/main" id="{ACFB20CF-48F2-DAF3-F8BC-1F74A2789FE6}"/>
              </a:ext>
            </a:extLst>
          </p:cNvPr>
          <p:cNvSpPr txBox="1">
            <a:spLocks noGrp="1"/>
          </p:cNvSpPr>
          <p:nvPr>
            <p:ph type="title" idx="4294967295"/>
          </p:nvPr>
        </p:nvSpPr>
        <p:spPr>
          <a:xfrm>
            <a:off x="1071663" y="553133"/>
            <a:ext cx="5096382"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 Social inclusion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251965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A96140AD-B7A1-AE5B-3E85-1EC9FA578F7F}"/>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36A98DB6-65D9-61CB-BC66-F5B8AD7DFC64}"/>
              </a:ext>
            </a:extLst>
          </p:cNvPr>
          <p:cNvSpPr txBox="1">
            <a:spLocks/>
          </p:cNvSpPr>
          <p:nvPr/>
        </p:nvSpPr>
        <p:spPr>
          <a:xfrm>
            <a:off x="1058872" y="1396895"/>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DA34EDC7-3FCB-390A-8834-1E8C0C5CAE1A}"/>
              </a:ext>
            </a:extLst>
          </p:cNvPr>
          <p:cNvSpPr txBox="1">
            <a:spLocks/>
          </p:cNvSpPr>
          <p:nvPr/>
        </p:nvSpPr>
        <p:spPr>
          <a:xfrm>
            <a:off x="1058874" y="2452963"/>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407D41B0-6934-2269-B577-C60D004088F2}"/>
              </a:ext>
            </a:extLst>
          </p:cNvPr>
          <p:cNvSpPr txBox="1">
            <a:spLocks/>
          </p:cNvSpPr>
          <p:nvPr/>
        </p:nvSpPr>
        <p:spPr>
          <a:xfrm>
            <a:off x="2364649" y="2452963"/>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Good health</a:t>
            </a:r>
          </a:p>
        </p:txBody>
      </p:sp>
      <p:sp>
        <p:nvSpPr>
          <p:cNvPr id="10" name="Text Placeholder 6">
            <a:extLst>
              <a:ext uri="{FF2B5EF4-FFF2-40B4-BE49-F238E27FC236}">
                <a16:creationId xmlns:a16="http://schemas.microsoft.com/office/drawing/2014/main" id="{05A0DA48-F582-3E0B-A54E-1EE5D43E181F}"/>
              </a:ext>
            </a:extLst>
          </p:cNvPr>
          <p:cNvSpPr txBox="1">
            <a:spLocks/>
          </p:cNvSpPr>
          <p:nvPr/>
        </p:nvSpPr>
        <p:spPr>
          <a:xfrm>
            <a:off x="6281973" y="2452963"/>
            <a:ext cx="1252168" cy="809563"/>
          </a:xfrm>
          <a:prstGeom prst="roundRect">
            <a:avLst>
              <a:gd name="adj" fmla="val 10368"/>
            </a:avLst>
          </a:prstGeom>
          <a:solidFill>
            <a:srgbClr val="FAA528">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Navigating life transitions</a:t>
            </a:r>
          </a:p>
        </p:txBody>
      </p:sp>
      <p:sp>
        <p:nvSpPr>
          <p:cNvPr id="12" name="Text Placeholder 6">
            <a:extLst>
              <a:ext uri="{FF2B5EF4-FFF2-40B4-BE49-F238E27FC236}">
                <a16:creationId xmlns:a16="http://schemas.microsoft.com/office/drawing/2014/main" id="{19365003-873F-7FC6-E274-E2F483B702AC}"/>
              </a:ext>
            </a:extLst>
          </p:cNvPr>
          <p:cNvSpPr txBox="1">
            <a:spLocks/>
          </p:cNvSpPr>
          <p:nvPr/>
        </p:nvSpPr>
        <p:spPr>
          <a:xfrm>
            <a:off x="3670424" y="2452963"/>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Economic security</a:t>
            </a:r>
          </a:p>
        </p:txBody>
      </p:sp>
      <p:sp>
        <p:nvSpPr>
          <p:cNvPr id="15" name="Text Placeholder 6">
            <a:extLst>
              <a:ext uri="{FF2B5EF4-FFF2-40B4-BE49-F238E27FC236}">
                <a16:creationId xmlns:a16="http://schemas.microsoft.com/office/drawing/2014/main" id="{9A3BB363-1FD0-C15E-AE10-9CD391339CA6}"/>
              </a:ext>
            </a:extLst>
          </p:cNvPr>
          <p:cNvSpPr txBox="1">
            <a:spLocks/>
          </p:cNvSpPr>
          <p:nvPr/>
        </p:nvSpPr>
        <p:spPr>
          <a:xfrm>
            <a:off x="4976199" y="2452963"/>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Social inclusion</a:t>
            </a:r>
          </a:p>
        </p:txBody>
      </p:sp>
      <p:sp>
        <p:nvSpPr>
          <p:cNvPr id="16" name="Content Placeholder 1">
            <a:extLst>
              <a:ext uri="{FF2B5EF4-FFF2-40B4-BE49-F238E27FC236}">
                <a16:creationId xmlns:a16="http://schemas.microsoft.com/office/drawing/2014/main" id="{19FCCA68-2737-5FD3-1973-CC5CF7AD87A9}"/>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405A1111-9797-F513-4BA2-A0E79F490CFA}"/>
              </a:ext>
            </a:extLst>
          </p:cNvPr>
          <p:cNvSpPr>
            <a:spLocks noGrp="1"/>
          </p:cNvSpPr>
          <p:nvPr/>
        </p:nvSpPr>
        <p:spPr>
          <a:xfrm>
            <a:off x="1026811" y="5307419"/>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1C898F78-670A-2652-7A55-9F9BEFA007ED}"/>
              </a:ext>
            </a:extLst>
          </p:cNvPr>
          <p:cNvSpPr txBox="1">
            <a:spLocks/>
          </p:cNvSpPr>
          <p:nvPr/>
        </p:nvSpPr>
        <p:spPr>
          <a:xfrm>
            <a:off x="8010658" y="1396895"/>
            <a:ext cx="3122467" cy="4913751"/>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a:t>
            </a:r>
            <a:br>
              <a:rPr lang="en-AU" sz="2000" b="0">
                <a:solidFill>
                  <a:schemeClr val="tx1"/>
                </a:solidFill>
              </a:rPr>
            </a:br>
            <a:r>
              <a:rPr lang="en-AU" sz="2000" b="0">
                <a:solidFill>
                  <a:schemeClr val="tx1"/>
                </a:solidFill>
              </a:rPr>
              <a:t>navigating life transitions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is already in place for navigating life transitions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sp>
        <p:nvSpPr>
          <p:cNvPr id="19" name="Text Placeholder 6">
            <a:extLst>
              <a:ext uri="{FF2B5EF4-FFF2-40B4-BE49-F238E27FC236}">
                <a16:creationId xmlns:a16="http://schemas.microsoft.com/office/drawing/2014/main" id="{ED078B33-DAAC-79C1-D1A1-9FED9E18A223}"/>
              </a:ext>
            </a:extLst>
          </p:cNvPr>
          <p:cNvSpPr txBox="1">
            <a:spLocks/>
          </p:cNvSpPr>
          <p:nvPr/>
        </p:nvSpPr>
        <p:spPr>
          <a:xfrm>
            <a:off x="1058873" y="3893980"/>
            <a:ext cx="6475267" cy="116616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experience enhanced wellbeing because they are equipped to navigate key stages of life and can work through disruptive transitions. </a:t>
            </a:r>
          </a:p>
        </p:txBody>
      </p:sp>
      <p:sp>
        <p:nvSpPr>
          <p:cNvPr id="20" name="Text Placeholder 6">
            <a:extLst>
              <a:ext uri="{FF2B5EF4-FFF2-40B4-BE49-F238E27FC236}">
                <a16:creationId xmlns:a16="http://schemas.microsoft.com/office/drawing/2014/main" id="{25CB9C38-E9D0-CAFA-B874-C7D4CFEDA72B}"/>
              </a:ext>
            </a:extLst>
          </p:cNvPr>
          <p:cNvSpPr txBox="1">
            <a:spLocks/>
          </p:cNvSpPr>
          <p:nvPr/>
        </p:nvSpPr>
        <p:spPr>
          <a:xfrm>
            <a:off x="1058873" y="5656689"/>
            <a:ext cx="6475267" cy="653958"/>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can navigate life transitions with agency and hope for their future</a:t>
            </a:r>
          </a:p>
        </p:txBody>
      </p:sp>
      <p:pic>
        <p:nvPicPr>
          <p:cNvPr id="7" name="Picture 6">
            <a:extLst>
              <a:ext uri="{FF2B5EF4-FFF2-40B4-BE49-F238E27FC236}">
                <a16:creationId xmlns:a16="http://schemas.microsoft.com/office/drawing/2014/main" id="{B62C398F-91EC-AF45-3A01-A84273E2E22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6" cy="766394"/>
          </a:xfrm>
          <a:prstGeom prst="rect">
            <a:avLst/>
          </a:prstGeom>
        </p:spPr>
      </p:pic>
      <p:sp>
        <p:nvSpPr>
          <p:cNvPr id="29" name="Text Placeholder 6">
            <a:extLst>
              <a:ext uri="{FF2B5EF4-FFF2-40B4-BE49-F238E27FC236}">
                <a16:creationId xmlns:a16="http://schemas.microsoft.com/office/drawing/2014/main" id="{DD1A7BE7-01DA-6107-E5F2-2C18F26F8003}"/>
              </a:ext>
            </a:extLst>
          </p:cNvPr>
          <p:cNvSpPr txBox="1">
            <a:spLocks noGrp="1"/>
          </p:cNvSpPr>
          <p:nvPr>
            <p:ph type="title" idx="4294967295"/>
          </p:nvPr>
        </p:nvSpPr>
        <p:spPr>
          <a:xfrm>
            <a:off x="1071662" y="553133"/>
            <a:ext cx="6576047"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 Navigating life transitions</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990409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35B2DF73-2E78-F2E4-6C8C-FB129172F878}"/>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80B8659F-6DA3-CF56-B8B8-A4051A6AA46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767" y="5276518"/>
            <a:ext cx="7772400" cy="4514324"/>
          </a:xfrm>
          <a:prstGeom prst="rect">
            <a:avLst/>
          </a:prstGeom>
        </p:spPr>
      </p:pic>
      <p:sp>
        <p:nvSpPr>
          <p:cNvPr id="2" name="Text Placeholder 6">
            <a:extLst>
              <a:ext uri="{FF2B5EF4-FFF2-40B4-BE49-F238E27FC236}">
                <a16:creationId xmlns:a16="http://schemas.microsoft.com/office/drawing/2014/main" id="{E0887405-1096-6CD0-A59C-C901EB729690}"/>
              </a:ext>
            </a:extLst>
          </p:cNvPr>
          <p:cNvSpPr txBox="1">
            <a:spLocks/>
          </p:cNvSpPr>
          <p:nvPr/>
        </p:nvSpPr>
        <p:spPr>
          <a:xfrm>
            <a:off x="1058872" y="1400994"/>
            <a:ext cx="6475269" cy="1009185"/>
          </a:xfrm>
          <a:prstGeom prst="roundRect">
            <a:avLst>
              <a:gd name="adj" fmla="val 10368"/>
            </a:avLst>
          </a:prstGeom>
          <a:solidFill>
            <a:srgbClr val="FAA528"/>
          </a:solidFill>
        </p:spPr>
        <p:txBody>
          <a:bodyPr vert="horz" wrap="square" lIns="180000" tIns="144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Prevention</a:t>
            </a:r>
          </a:p>
          <a:p>
            <a:pPr algn="ctr">
              <a:lnSpc>
                <a:spcPct val="100000"/>
              </a:lnSpc>
            </a:pPr>
            <a:r>
              <a:rPr lang="en-AU" sz="1600" b="0">
                <a:solidFill>
                  <a:schemeClr val="tx1"/>
                </a:solidFill>
              </a:rPr>
              <a:t>of suicidal distress</a:t>
            </a:r>
          </a:p>
        </p:txBody>
      </p:sp>
      <p:sp>
        <p:nvSpPr>
          <p:cNvPr id="4" name="Text Placeholder 6">
            <a:extLst>
              <a:ext uri="{FF2B5EF4-FFF2-40B4-BE49-F238E27FC236}">
                <a16:creationId xmlns:a16="http://schemas.microsoft.com/office/drawing/2014/main" id="{8B8779E5-7936-5333-20C4-A145DA12DF06}"/>
              </a:ext>
            </a:extLst>
          </p:cNvPr>
          <p:cNvSpPr txBox="1">
            <a:spLocks/>
          </p:cNvSpPr>
          <p:nvPr/>
        </p:nvSpPr>
        <p:spPr>
          <a:xfrm>
            <a:off x="105887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Safety and security</a:t>
            </a:r>
          </a:p>
        </p:txBody>
      </p:sp>
      <p:sp>
        <p:nvSpPr>
          <p:cNvPr id="5" name="Text Placeholder 6">
            <a:extLst>
              <a:ext uri="{FF2B5EF4-FFF2-40B4-BE49-F238E27FC236}">
                <a16:creationId xmlns:a16="http://schemas.microsoft.com/office/drawing/2014/main" id="{33DAD90B-5708-218D-DF2F-CF17EADC3AA4}"/>
              </a:ext>
            </a:extLst>
          </p:cNvPr>
          <p:cNvSpPr txBox="1">
            <a:spLocks/>
          </p:cNvSpPr>
          <p:nvPr/>
        </p:nvSpPr>
        <p:spPr>
          <a:xfrm>
            <a:off x="236464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Good health</a:t>
            </a:r>
          </a:p>
        </p:txBody>
      </p:sp>
      <p:sp>
        <p:nvSpPr>
          <p:cNvPr id="8" name="Text Placeholder 6">
            <a:extLst>
              <a:ext uri="{FF2B5EF4-FFF2-40B4-BE49-F238E27FC236}">
                <a16:creationId xmlns:a16="http://schemas.microsoft.com/office/drawing/2014/main" id="{255D3BA5-2B2B-F012-ABFA-7EE3ADE5039A}"/>
              </a:ext>
            </a:extLst>
          </p:cNvPr>
          <p:cNvSpPr txBox="1">
            <a:spLocks/>
          </p:cNvSpPr>
          <p:nvPr/>
        </p:nvSpPr>
        <p:spPr>
          <a:xfrm>
            <a:off x="6281973"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Navigating life transitions</a:t>
            </a:r>
          </a:p>
        </p:txBody>
      </p:sp>
      <p:sp>
        <p:nvSpPr>
          <p:cNvPr id="10" name="Text Placeholder 6">
            <a:extLst>
              <a:ext uri="{FF2B5EF4-FFF2-40B4-BE49-F238E27FC236}">
                <a16:creationId xmlns:a16="http://schemas.microsoft.com/office/drawing/2014/main" id="{E0E63C62-7DAE-8D35-3F30-25F7CCC280F0}"/>
              </a:ext>
            </a:extLst>
          </p:cNvPr>
          <p:cNvSpPr txBox="1">
            <a:spLocks/>
          </p:cNvSpPr>
          <p:nvPr/>
        </p:nvSpPr>
        <p:spPr>
          <a:xfrm>
            <a:off x="367042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Economic security</a:t>
            </a:r>
          </a:p>
        </p:txBody>
      </p:sp>
      <p:sp>
        <p:nvSpPr>
          <p:cNvPr id="12" name="Text Placeholder 6">
            <a:extLst>
              <a:ext uri="{FF2B5EF4-FFF2-40B4-BE49-F238E27FC236}">
                <a16:creationId xmlns:a16="http://schemas.microsoft.com/office/drawing/2014/main" id="{40451D8D-E8A7-E4AB-16BC-3A815306BAF8}"/>
              </a:ext>
            </a:extLst>
          </p:cNvPr>
          <p:cNvSpPr txBox="1">
            <a:spLocks/>
          </p:cNvSpPr>
          <p:nvPr/>
        </p:nvSpPr>
        <p:spPr>
          <a:xfrm>
            <a:off x="497619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Social inclusion</a:t>
            </a:r>
          </a:p>
        </p:txBody>
      </p:sp>
      <p:sp>
        <p:nvSpPr>
          <p:cNvPr id="16" name="Content Placeholder 1">
            <a:extLst>
              <a:ext uri="{FF2B5EF4-FFF2-40B4-BE49-F238E27FC236}">
                <a16:creationId xmlns:a16="http://schemas.microsoft.com/office/drawing/2014/main" id="{7EE09021-3687-50B3-5E68-A0F8FAD6D3A8}"/>
              </a:ext>
            </a:extLst>
          </p:cNvPr>
          <p:cNvSpPr>
            <a:spLocks noGrp="1"/>
          </p:cNvSpPr>
          <p:nvPr/>
        </p:nvSpPr>
        <p:spPr>
          <a:xfrm>
            <a:off x="1020372" y="354816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7" name="Text Placeholder 6">
            <a:extLst>
              <a:ext uri="{FF2B5EF4-FFF2-40B4-BE49-F238E27FC236}">
                <a16:creationId xmlns:a16="http://schemas.microsoft.com/office/drawing/2014/main" id="{FDBCE2DB-A0AA-5294-32AD-8182A5BFF42A}"/>
              </a:ext>
            </a:extLst>
          </p:cNvPr>
          <p:cNvSpPr txBox="1">
            <a:spLocks/>
          </p:cNvSpPr>
          <p:nvPr/>
        </p:nvSpPr>
        <p:spPr>
          <a:xfrm>
            <a:off x="8010658" y="1400994"/>
            <a:ext cx="3122467" cy="4909652"/>
          </a:xfrm>
          <a:prstGeom prst="roundRect">
            <a:avLst>
              <a:gd name="adj" fmla="val 3987"/>
            </a:avLst>
          </a:prstGeom>
          <a:solidFill>
            <a:srgbClr val="FAA528">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community capacity to address social determinants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community capacity already exists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sp>
        <p:nvSpPr>
          <p:cNvPr id="19" name="Text Placeholder 6">
            <a:extLst>
              <a:ext uri="{FF2B5EF4-FFF2-40B4-BE49-F238E27FC236}">
                <a16:creationId xmlns:a16="http://schemas.microsoft.com/office/drawing/2014/main" id="{95F0DFB7-2E12-E6E1-CCA2-E9F48D34C3DF}"/>
              </a:ext>
            </a:extLst>
          </p:cNvPr>
          <p:cNvSpPr txBox="1">
            <a:spLocks/>
          </p:cNvSpPr>
          <p:nvPr/>
        </p:nvSpPr>
        <p:spPr>
          <a:xfrm>
            <a:off x="1058873" y="3897435"/>
            <a:ext cx="6475267" cy="891735"/>
          </a:xfrm>
          <a:prstGeom prst="roundRect">
            <a:avLst>
              <a:gd name="adj" fmla="val 13550"/>
            </a:avLst>
          </a:prstGeom>
          <a:solidFill>
            <a:srgbClr val="FAA528">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Communities have the capacity to address the social determinants of suicide and protect agains suicide</a:t>
            </a:r>
          </a:p>
        </p:txBody>
      </p:sp>
      <p:sp>
        <p:nvSpPr>
          <p:cNvPr id="15" name="Content Placeholder 1">
            <a:extLst>
              <a:ext uri="{FF2B5EF4-FFF2-40B4-BE49-F238E27FC236}">
                <a16:creationId xmlns:a16="http://schemas.microsoft.com/office/drawing/2014/main" id="{20CAC15B-9C2A-3212-DA79-14E3A588F849}"/>
              </a:ext>
            </a:extLst>
          </p:cNvPr>
          <p:cNvSpPr>
            <a:spLocks noGrp="1"/>
          </p:cNvSpPr>
          <p:nvPr/>
        </p:nvSpPr>
        <p:spPr>
          <a:xfrm>
            <a:off x="1022578" y="4991780"/>
            <a:ext cx="6524439" cy="1394500"/>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ts val="1300"/>
              </a:lnSpc>
            </a:pPr>
            <a:r>
              <a:rPr lang="en-GB" sz="1200">
                <a:solidFill>
                  <a:schemeClr val="tx1"/>
                </a:solidFill>
              </a:rPr>
              <a:t>The Outcomes Map includes an outcome for each key objective in the Strategy, as well as two additional outcomes across the Prevention and Support domains. In the Prevention domain, the additional outcome is about how prepared and able a community is to take action to prevent suicidal distress.</a:t>
            </a:r>
          </a:p>
          <a:p>
            <a:pPr>
              <a:lnSpc>
                <a:spcPts val="1300"/>
              </a:lnSpc>
            </a:pPr>
            <a:endParaRPr lang="en-AU" sz="1200">
              <a:solidFill>
                <a:schemeClr val="tx1"/>
              </a:solidFill>
            </a:endParaRPr>
          </a:p>
          <a:p>
            <a:pPr>
              <a:lnSpc>
                <a:spcPts val="1300"/>
              </a:lnSpc>
            </a:pPr>
            <a:r>
              <a:rPr lang="en-GB" sz="1200">
                <a:solidFill>
                  <a:schemeClr val="tx1"/>
                </a:solidFill>
              </a:rPr>
              <a:t>These outcomes have been added to enable measurement not only at an individual level, but also in the context of impacts for the broader community, family, carers and kin, who are central to effective suicide prevention.</a:t>
            </a:r>
          </a:p>
        </p:txBody>
      </p:sp>
      <p:pic>
        <p:nvPicPr>
          <p:cNvPr id="6" name="Picture 5">
            <a:extLst>
              <a:ext uri="{FF2B5EF4-FFF2-40B4-BE49-F238E27FC236}">
                <a16:creationId xmlns:a16="http://schemas.microsoft.com/office/drawing/2014/main" id="{CA91F117-2365-81F5-A35C-748802B62BF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37465" y="1522389"/>
            <a:ext cx="440526" cy="766394"/>
          </a:xfrm>
          <a:prstGeom prst="rect">
            <a:avLst/>
          </a:prstGeom>
        </p:spPr>
      </p:pic>
      <p:sp>
        <p:nvSpPr>
          <p:cNvPr id="27" name="Text Placeholder 6">
            <a:extLst>
              <a:ext uri="{FF2B5EF4-FFF2-40B4-BE49-F238E27FC236}">
                <a16:creationId xmlns:a16="http://schemas.microsoft.com/office/drawing/2014/main" id="{2E0A6A20-82FC-2BFF-476F-25B798EEB6C1}"/>
              </a:ext>
            </a:extLst>
          </p:cNvPr>
          <p:cNvSpPr txBox="1">
            <a:spLocks noGrp="1"/>
          </p:cNvSpPr>
          <p:nvPr>
            <p:ph type="title" idx="4294967295"/>
          </p:nvPr>
        </p:nvSpPr>
        <p:spPr>
          <a:xfrm>
            <a:off x="1071663" y="553133"/>
            <a:ext cx="5827901" cy="593400"/>
          </a:xfrm>
          <a:prstGeom prst="roundRect">
            <a:avLst>
              <a:gd name="adj" fmla="val 11053"/>
            </a:avLst>
          </a:prstGeom>
          <a:solidFill>
            <a:srgbClr val="FAA528"/>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Prevention – Community capacity</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531307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95140680-957E-ABFA-C462-9A659C1FB51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3E1FA95-8B37-0779-C67E-46613DDFDF13}"/>
              </a:ext>
            </a:extLst>
          </p:cNvPr>
          <p:cNvSpPr txBox="1"/>
          <p:nvPr/>
        </p:nvSpPr>
        <p:spPr>
          <a:xfrm>
            <a:off x="966933" y="3721521"/>
            <a:ext cx="6578599" cy="2185214"/>
          </a:xfrm>
          <a:prstGeom prst="rect">
            <a:avLst/>
          </a:prstGeom>
          <a:noFill/>
        </p:spPr>
        <p:txBody>
          <a:bodyPr wrap="square">
            <a:spAutoFit/>
          </a:bodyPr>
          <a:lstStyle/>
          <a:p>
            <a:pPr>
              <a:lnSpc>
                <a:spcPct val="100000"/>
              </a:lnSpc>
            </a:pPr>
            <a:r>
              <a:rPr lang="en-AU" sz="1700" b="0">
                <a:solidFill>
                  <a:schemeClr val="tx1"/>
                </a:solidFill>
              </a:rPr>
              <a:t>Compassionate, timely, appropriate and coordinated support that addressed the drivers of a person’s distress is central to preventing suicidal distress from continuing or escalating. Support relates not only to responses from formal health and mental health services, but broader settings inclusive of community and other service touchpoints. This Strategy recognises that managing socio-economic factors is not just important in preventing suicidal distress, but in supporting those who experience suicidality.</a:t>
            </a:r>
            <a:endParaRPr lang="en-AU" sz="1700" b="0" i="1" u="sng">
              <a:solidFill>
                <a:schemeClr val="tx1"/>
              </a:solidFill>
            </a:endParaRPr>
          </a:p>
        </p:txBody>
      </p:sp>
      <p:cxnSp>
        <p:nvCxnSpPr>
          <p:cNvPr id="2" name="Straight Connector 1">
            <a:extLst>
              <a:ext uri="{FF2B5EF4-FFF2-40B4-BE49-F238E27FC236}">
                <a16:creationId xmlns:a16="http://schemas.microsoft.com/office/drawing/2014/main" id="{AEB39118-56E8-7AB8-5481-B466A9A18A90}"/>
              </a:ext>
              <a:ext uri="{C183D7F6-B498-43B3-948B-1728B52AA6E4}">
                <adec:decorative xmlns:adec="http://schemas.microsoft.com/office/drawing/2017/decorative" val="1"/>
              </a:ext>
            </a:extLst>
          </p:cNvPr>
          <p:cNvCxnSpPr>
            <a:cxnSpLocks/>
          </p:cNvCxnSpPr>
          <p:nvPr/>
        </p:nvCxnSpPr>
        <p:spPr>
          <a:xfrm>
            <a:off x="1052610" y="3616445"/>
            <a:ext cx="6492922" cy="0"/>
          </a:xfrm>
          <a:prstGeom prst="line">
            <a:avLst/>
          </a:prstGeom>
          <a:ln>
            <a:solidFill>
              <a:srgbClr val="6BBE7F"/>
            </a:solidFill>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81B87E96-086E-B594-FE04-97A08FE6E52A}"/>
              </a:ext>
              <a:ext uri="{C183D7F6-B498-43B3-948B-1728B52AA6E4}">
                <adec:decorative xmlns:adec="http://schemas.microsoft.com/office/drawing/2017/decorative" val="1"/>
              </a:ext>
            </a:extLst>
          </p:cNvPr>
          <p:cNvCxnSpPr>
            <a:cxnSpLocks/>
          </p:cNvCxnSpPr>
          <p:nvPr/>
        </p:nvCxnSpPr>
        <p:spPr>
          <a:xfrm>
            <a:off x="1052610" y="6007994"/>
            <a:ext cx="6481531" cy="0"/>
          </a:xfrm>
          <a:prstGeom prst="line">
            <a:avLst/>
          </a:prstGeom>
          <a:ln>
            <a:solidFill>
              <a:srgbClr val="6BBE7F"/>
            </a:solidFill>
          </a:ln>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13EFD1A2-A23F-80E4-4867-5395FECC01E9}"/>
              </a:ext>
            </a:extLst>
          </p:cNvPr>
          <p:cNvSpPr txBox="1">
            <a:spLocks/>
          </p:cNvSpPr>
          <p:nvPr/>
        </p:nvSpPr>
        <p:spPr>
          <a:xfrm>
            <a:off x="1058872" y="1391566"/>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10" name="Text Placeholder 6">
            <a:extLst>
              <a:ext uri="{FF2B5EF4-FFF2-40B4-BE49-F238E27FC236}">
                <a16:creationId xmlns:a16="http://schemas.microsoft.com/office/drawing/2014/main" id="{C05F014F-08CD-402E-4CAA-01102A7AC06B}"/>
              </a:ext>
            </a:extLst>
          </p:cNvPr>
          <p:cNvSpPr txBox="1">
            <a:spLocks/>
          </p:cNvSpPr>
          <p:nvPr/>
        </p:nvSpPr>
        <p:spPr>
          <a:xfrm>
            <a:off x="1058874" y="2447634"/>
            <a:ext cx="1252168" cy="809563"/>
          </a:xfrm>
          <a:prstGeom prst="roundRect">
            <a:avLst>
              <a:gd name="adj" fmla="val 10368"/>
            </a:avLst>
          </a:prstGeom>
          <a:solidFill>
            <a:srgbClr val="6BBE7F">
              <a:alpha val="2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Culture of compassion</a:t>
            </a:r>
          </a:p>
        </p:txBody>
      </p:sp>
      <p:sp>
        <p:nvSpPr>
          <p:cNvPr id="11" name="Text Placeholder 6">
            <a:extLst>
              <a:ext uri="{FF2B5EF4-FFF2-40B4-BE49-F238E27FC236}">
                <a16:creationId xmlns:a16="http://schemas.microsoft.com/office/drawing/2014/main" id="{6EDAD8BE-C57E-FBB4-7BD5-D23F0FAC4116}"/>
              </a:ext>
            </a:extLst>
          </p:cNvPr>
          <p:cNvSpPr txBox="1">
            <a:spLocks/>
          </p:cNvSpPr>
          <p:nvPr/>
        </p:nvSpPr>
        <p:spPr>
          <a:xfrm>
            <a:off x="2364649" y="2447634"/>
            <a:ext cx="1252168" cy="809563"/>
          </a:xfrm>
          <a:prstGeom prst="roundRect">
            <a:avLst>
              <a:gd name="adj" fmla="val 10368"/>
            </a:avLst>
          </a:prstGeom>
          <a:solidFill>
            <a:srgbClr val="6BBE7F">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2" name="Text Placeholder 6">
            <a:extLst>
              <a:ext uri="{FF2B5EF4-FFF2-40B4-BE49-F238E27FC236}">
                <a16:creationId xmlns:a16="http://schemas.microsoft.com/office/drawing/2014/main" id="{CBA59D8D-1CA8-3F29-2F54-BB41B763BBAB}"/>
              </a:ext>
            </a:extLst>
          </p:cNvPr>
          <p:cNvSpPr txBox="1">
            <a:spLocks/>
          </p:cNvSpPr>
          <p:nvPr/>
        </p:nvSpPr>
        <p:spPr>
          <a:xfrm>
            <a:off x="6281973" y="2447634"/>
            <a:ext cx="1252168" cy="809563"/>
          </a:xfrm>
          <a:prstGeom prst="roundRect">
            <a:avLst>
              <a:gd name="adj" fmla="val 10368"/>
            </a:avLst>
          </a:prstGeom>
          <a:solidFill>
            <a:srgbClr val="6BBE7F">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3" name="Text Placeholder 6">
            <a:extLst>
              <a:ext uri="{FF2B5EF4-FFF2-40B4-BE49-F238E27FC236}">
                <a16:creationId xmlns:a16="http://schemas.microsoft.com/office/drawing/2014/main" id="{740021A5-E7FD-A5E8-C9EE-3745DCADEC7E}"/>
              </a:ext>
            </a:extLst>
          </p:cNvPr>
          <p:cNvSpPr txBox="1">
            <a:spLocks/>
          </p:cNvSpPr>
          <p:nvPr/>
        </p:nvSpPr>
        <p:spPr>
          <a:xfrm>
            <a:off x="3670424" y="2447634"/>
            <a:ext cx="1252168" cy="809563"/>
          </a:xfrm>
          <a:prstGeom prst="roundRect">
            <a:avLst>
              <a:gd name="adj" fmla="val 10368"/>
            </a:avLst>
          </a:prstGeom>
          <a:solidFill>
            <a:srgbClr val="6BBE7F">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4" name="Text Placeholder 6">
            <a:extLst>
              <a:ext uri="{FF2B5EF4-FFF2-40B4-BE49-F238E27FC236}">
                <a16:creationId xmlns:a16="http://schemas.microsoft.com/office/drawing/2014/main" id="{0FA9AB7F-8D1F-2F59-B80B-7CE4A1A7772C}"/>
              </a:ext>
            </a:extLst>
          </p:cNvPr>
          <p:cNvSpPr txBox="1">
            <a:spLocks/>
          </p:cNvSpPr>
          <p:nvPr/>
        </p:nvSpPr>
        <p:spPr>
          <a:xfrm>
            <a:off x="4976199" y="2447634"/>
            <a:ext cx="1252168" cy="809563"/>
          </a:xfrm>
          <a:prstGeom prst="roundRect">
            <a:avLst>
              <a:gd name="adj" fmla="val 10368"/>
            </a:avLst>
          </a:prstGeom>
          <a:solidFill>
            <a:srgbClr val="6BBE7F">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6" name="Text Placeholder 6">
            <a:extLst>
              <a:ext uri="{FF2B5EF4-FFF2-40B4-BE49-F238E27FC236}">
                <a16:creationId xmlns:a16="http://schemas.microsoft.com/office/drawing/2014/main" id="{BA24C4C1-C4F3-93FC-C506-D45CC2B8DBAE}"/>
              </a:ext>
            </a:extLst>
          </p:cNvPr>
          <p:cNvSpPr txBox="1">
            <a:spLocks noGrp="1"/>
          </p:cNvSpPr>
          <p:nvPr>
            <p:ph type="title" idx="4294967295"/>
          </p:nvPr>
        </p:nvSpPr>
        <p:spPr>
          <a:xfrm>
            <a:off x="1071664" y="553133"/>
            <a:ext cx="1771290"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19" name="Picture 18" descr="Woman smiling in a sunlit room">
            <a:extLst>
              <a:ext uri="{FF2B5EF4-FFF2-40B4-BE49-F238E27FC236}">
                <a16:creationId xmlns:a16="http://schemas.microsoft.com/office/drawing/2014/main" id="{B545894D-0CC6-0E3F-675C-6BD6009EB0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7267" y="1579418"/>
            <a:ext cx="5620710" cy="8312983"/>
          </a:xfrm>
          <a:prstGeom prst="rect">
            <a:avLst/>
          </a:prstGeom>
        </p:spPr>
      </p:pic>
    </p:spTree>
    <p:extLst>
      <p:ext uri="{BB962C8B-B14F-4D97-AF65-F5344CB8AC3E}">
        <p14:creationId xmlns:p14="http://schemas.microsoft.com/office/powerpoint/2010/main" val="24232188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6BBA21C1-64CF-FD8F-F5A8-9CF2AA31DCAD}"/>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FA3C12FC-F63A-0433-B397-59EDD54FE2A0}"/>
              </a:ext>
            </a:extLst>
          </p:cNvPr>
          <p:cNvSpPr txBox="1">
            <a:spLocks/>
          </p:cNvSpPr>
          <p:nvPr/>
        </p:nvSpPr>
        <p:spPr>
          <a:xfrm>
            <a:off x="1058872" y="1395040"/>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4" name="Text Placeholder 6">
            <a:extLst>
              <a:ext uri="{FF2B5EF4-FFF2-40B4-BE49-F238E27FC236}">
                <a16:creationId xmlns:a16="http://schemas.microsoft.com/office/drawing/2014/main" id="{AE7893D2-2DA2-8779-1E15-E648408A8A10}"/>
              </a:ext>
            </a:extLst>
          </p:cNvPr>
          <p:cNvSpPr txBox="1">
            <a:spLocks/>
          </p:cNvSpPr>
          <p:nvPr/>
        </p:nvSpPr>
        <p:spPr>
          <a:xfrm>
            <a:off x="1058874" y="2451108"/>
            <a:ext cx="1252168" cy="809563"/>
          </a:xfrm>
          <a:prstGeom prst="roundRect">
            <a:avLst>
              <a:gd name="adj" fmla="val 10368"/>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Culture of compassion</a:t>
            </a:r>
          </a:p>
        </p:txBody>
      </p:sp>
      <p:sp>
        <p:nvSpPr>
          <p:cNvPr id="5" name="Text Placeholder 6">
            <a:extLst>
              <a:ext uri="{FF2B5EF4-FFF2-40B4-BE49-F238E27FC236}">
                <a16:creationId xmlns:a16="http://schemas.microsoft.com/office/drawing/2014/main" id="{25FC3E37-13CE-E9B0-612F-F756903325D3}"/>
              </a:ext>
            </a:extLst>
          </p:cNvPr>
          <p:cNvSpPr txBox="1">
            <a:spLocks/>
          </p:cNvSpPr>
          <p:nvPr/>
        </p:nvSpPr>
        <p:spPr>
          <a:xfrm>
            <a:off x="2364649" y="245110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0" name="Text Placeholder 6">
            <a:extLst>
              <a:ext uri="{FF2B5EF4-FFF2-40B4-BE49-F238E27FC236}">
                <a16:creationId xmlns:a16="http://schemas.microsoft.com/office/drawing/2014/main" id="{11881E58-FAD9-BE5A-E2BF-DF601F9E9439}"/>
              </a:ext>
            </a:extLst>
          </p:cNvPr>
          <p:cNvSpPr txBox="1">
            <a:spLocks/>
          </p:cNvSpPr>
          <p:nvPr/>
        </p:nvSpPr>
        <p:spPr>
          <a:xfrm>
            <a:off x="6281973" y="245110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3" name="Text Placeholder 6">
            <a:extLst>
              <a:ext uri="{FF2B5EF4-FFF2-40B4-BE49-F238E27FC236}">
                <a16:creationId xmlns:a16="http://schemas.microsoft.com/office/drawing/2014/main" id="{CAE26974-D12E-984F-CA92-C92233B10A4C}"/>
              </a:ext>
            </a:extLst>
          </p:cNvPr>
          <p:cNvSpPr txBox="1">
            <a:spLocks/>
          </p:cNvSpPr>
          <p:nvPr/>
        </p:nvSpPr>
        <p:spPr>
          <a:xfrm>
            <a:off x="3670424" y="245110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5" name="Text Placeholder 6">
            <a:extLst>
              <a:ext uri="{FF2B5EF4-FFF2-40B4-BE49-F238E27FC236}">
                <a16:creationId xmlns:a16="http://schemas.microsoft.com/office/drawing/2014/main" id="{C5DFFE4C-9AD8-FBC8-C7E5-96BDF0B6CE79}"/>
              </a:ext>
            </a:extLst>
          </p:cNvPr>
          <p:cNvSpPr txBox="1">
            <a:spLocks/>
          </p:cNvSpPr>
          <p:nvPr/>
        </p:nvSpPr>
        <p:spPr>
          <a:xfrm>
            <a:off x="4976199" y="245110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6" name="Content Placeholder 1">
            <a:extLst>
              <a:ext uri="{FF2B5EF4-FFF2-40B4-BE49-F238E27FC236}">
                <a16:creationId xmlns:a16="http://schemas.microsoft.com/office/drawing/2014/main" id="{48987BBF-1FA2-23DD-0E02-D9194A2CC35F}"/>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31B4B084-FD61-E6AC-0A83-0C5D03C5ADF0}"/>
              </a:ext>
            </a:extLst>
          </p:cNvPr>
          <p:cNvSpPr>
            <a:spLocks noGrp="1"/>
          </p:cNvSpPr>
          <p:nvPr/>
        </p:nvSpPr>
        <p:spPr>
          <a:xfrm>
            <a:off x="1026811" y="5303710"/>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C22D68F6-B9DA-3D0D-3502-1DBC25F2ACAA}"/>
              </a:ext>
            </a:extLst>
          </p:cNvPr>
          <p:cNvSpPr txBox="1">
            <a:spLocks/>
          </p:cNvSpPr>
          <p:nvPr/>
        </p:nvSpPr>
        <p:spPr>
          <a:xfrm>
            <a:off x="1058873" y="3893980"/>
            <a:ext cx="6475267" cy="1166168"/>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impacted by suicidal thoughts and behaviours experience a compassionate response that helps them feel understood and empowered by the support system and society.</a:t>
            </a:r>
          </a:p>
        </p:txBody>
      </p:sp>
      <p:sp>
        <p:nvSpPr>
          <p:cNvPr id="19" name="Text Placeholder 6">
            <a:extLst>
              <a:ext uri="{FF2B5EF4-FFF2-40B4-BE49-F238E27FC236}">
                <a16:creationId xmlns:a16="http://schemas.microsoft.com/office/drawing/2014/main" id="{BCDD698F-9D04-4F7E-4D88-CE0A1B1634EE}"/>
              </a:ext>
            </a:extLst>
          </p:cNvPr>
          <p:cNvSpPr txBox="1">
            <a:spLocks/>
          </p:cNvSpPr>
          <p:nvPr/>
        </p:nvSpPr>
        <p:spPr>
          <a:xfrm>
            <a:off x="1058873" y="5652979"/>
            <a:ext cx="6475267" cy="657667"/>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are supported with compassion and respect and experience support networks that partner with them in making decisions</a:t>
            </a:r>
          </a:p>
        </p:txBody>
      </p:sp>
      <p:sp>
        <p:nvSpPr>
          <p:cNvPr id="20" name="Text Placeholder 6">
            <a:extLst>
              <a:ext uri="{FF2B5EF4-FFF2-40B4-BE49-F238E27FC236}">
                <a16:creationId xmlns:a16="http://schemas.microsoft.com/office/drawing/2014/main" id="{D5A760F0-EDAD-48D7-A34F-D75CFC0604E3}"/>
              </a:ext>
            </a:extLst>
          </p:cNvPr>
          <p:cNvSpPr txBox="1">
            <a:spLocks/>
          </p:cNvSpPr>
          <p:nvPr/>
        </p:nvSpPr>
        <p:spPr>
          <a:xfrm>
            <a:off x="8010658" y="1395040"/>
            <a:ext cx="3122467" cy="4915606"/>
          </a:xfrm>
          <a:prstGeom prst="roundRect">
            <a:avLst>
              <a:gd name="adj" fmla="val 3987"/>
            </a:avLst>
          </a:prstGeom>
          <a:solidFill>
            <a:srgbClr val="6BBE7F">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a </a:t>
            </a:r>
            <a:br>
              <a:rPr lang="en-AU" sz="2000" b="0">
                <a:solidFill>
                  <a:schemeClr val="tx1"/>
                </a:solidFill>
              </a:rPr>
            </a:br>
            <a:r>
              <a:rPr lang="en-AU" sz="2000" b="0">
                <a:solidFill>
                  <a:schemeClr val="tx1"/>
                </a:solidFill>
              </a:rPr>
              <a:t>culture of compassion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compassionate support is already in place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pic>
        <p:nvPicPr>
          <p:cNvPr id="26" name="Picture 25">
            <a:extLst>
              <a:ext uri="{FF2B5EF4-FFF2-40B4-BE49-F238E27FC236}">
                <a16:creationId xmlns:a16="http://schemas.microsoft.com/office/drawing/2014/main" id="{1C31DC4A-3AAC-7F3D-FFA0-FD4BF472C06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5" cy="766394"/>
          </a:xfrm>
          <a:prstGeom prst="rect">
            <a:avLst/>
          </a:prstGeom>
        </p:spPr>
      </p:pic>
      <p:sp>
        <p:nvSpPr>
          <p:cNvPr id="27" name="Text Placeholder 6">
            <a:extLst>
              <a:ext uri="{FF2B5EF4-FFF2-40B4-BE49-F238E27FC236}">
                <a16:creationId xmlns:a16="http://schemas.microsoft.com/office/drawing/2014/main" id="{3D541353-CFFC-1102-5B48-228C563B708A}"/>
              </a:ext>
            </a:extLst>
          </p:cNvPr>
          <p:cNvSpPr txBox="1">
            <a:spLocks noGrp="1"/>
          </p:cNvSpPr>
          <p:nvPr>
            <p:ph type="title" idx="4294967295"/>
          </p:nvPr>
        </p:nvSpPr>
        <p:spPr>
          <a:xfrm>
            <a:off x="1071664" y="553133"/>
            <a:ext cx="5852838"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 – Culture of compassion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635442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07E0E3CC-4F77-0739-E658-6EA91363E237}"/>
            </a:ext>
          </a:extLst>
        </p:cNvPr>
        <p:cNvGrpSpPr/>
        <p:nvPr/>
      </p:nvGrpSpPr>
      <p:grpSpPr>
        <a:xfrm>
          <a:off x="0" y="0"/>
          <a:ext cx="0" cy="0"/>
          <a:chOff x="0" y="0"/>
          <a:chExt cx="0" cy="0"/>
        </a:xfrm>
      </p:grpSpPr>
      <p:pic>
        <p:nvPicPr>
          <p:cNvPr id="31" name="Picture 30">
            <a:extLst>
              <a:ext uri="{FF2B5EF4-FFF2-40B4-BE49-F238E27FC236}">
                <a16:creationId xmlns:a16="http://schemas.microsoft.com/office/drawing/2014/main" id="{B6BF946C-7385-A86F-F66E-F173DC5CD07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885402">
            <a:off x="386095" y="369610"/>
            <a:ext cx="13380393" cy="3700633"/>
          </a:xfrm>
          <a:prstGeom prst="rect">
            <a:avLst/>
          </a:prstGeom>
        </p:spPr>
      </p:pic>
      <p:sp>
        <p:nvSpPr>
          <p:cNvPr id="2" name="Text Placeholder 6">
            <a:extLst>
              <a:ext uri="{FF2B5EF4-FFF2-40B4-BE49-F238E27FC236}">
                <a16:creationId xmlns:a16="http://schemas.microsoft.com/office/drawing/2014/main" id="{62B984AF-B6CA-C1C3-BB47-EB39A34E5E22}"/>
              </a:ext>
            </a:extLst>
          </p:cNvPr>
          <p:cNvSpPr txBox="1">
            <a:spLocks/>
          </p:cNvSpPr>
          <p:nvPr/>
        </p:nvSpPr>
        <p:spPr>
          <a:xfrm>
            <a:off x="1058872" y="1399452"/>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4" name="Text Placeholder 6">
            <a:extLst>
              <a:ext uri="{FF2B5EF4-FFF2-40B4-BE49-F238E27FC236}">
                <a16:creationId xmlns:a16="http://schemas.microsoft.com/office/drawing/2014/main" id="{DE21A1FF-2590-4FCA-B7D6-9A0A1FA8509B}"/>
              </a:ext>
            </a:extLst>
          </p:cNvPr>
          <p:cNvSpPr txBox="1">
            <a:spLocks/>
          </p:cNvSpPr>
          <p:nvPr/>
        </p:nvSpPr>
        <p:spPr>
          <a:xfrm>
            <a:off x="1058874" y="245552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Culture of compassion</a:t>
            </a:r>
          </a:p>
        </p:txBody>
      </p:sp>
      <p:sp>
        <p:nvSpPr>
          <p:cNvPr id="5" name="Text Placeholder 6">
            <a:extLst>
              <a:ext uri="{FF2B5EF4-FFF2-40B4-BE49-F238E27FC236}">
                <a16:creationId xmlns:a16="http://schemas.microsoft.com/office/drawing/2014/main" id="{49A36D11-F7BD-51A0-AE8E-5FB764FBE4E3}"/>
              </a:ext>
            </a:extLst>
          </p:cNvPr>
          <p:cNvSpPr txBox="1">
            <a:spLocks/>
          </p:cNvSpPr>
          <p:nvPr/>
        </p:nvSpPr>
        <p:spPr>
          <a:xfrm>
            <a:off x="2364649" y="2455520"/>
            <a:ext cx="1252168" cy="809563"/>
          </a:xfrm>
          <a:prstGeom prst="roundRect">
            <a:avLst>
              <a:gd name="adj" fmla="val 10368"/>
            </a:avLst>
          </a:prstGeom>
          <a:solidFill>
            <a:srgbClr val="6BBE7F">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0" name="Text Placeholder 6">
            <a:extLst>
              <a:ext uri="{FF2B5EF4-FFF2-40B4-BE49-F238E27FC236}">
                <a16:creationId xmlns:a16="http://schemas.microsoft.com/office/drawing/2014/main" id="{A1AD8201-C02E-BC63-E448-1F60B895002C}"/>
              </a:ext>
            </a:extLst>
          </p:cNvPr>
          <p:cNvSpPr txBox="1">
            <a:spLocks/>
          </p:cNvSpPr>
          <p:nvPr/>
        </p:nvSpPr>
        <p:spPr>
          <a:xfrm>
            <a:off x="6281973" y="245552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3" name="Text Placeholder 6">
            <a:extLst>
              <a:ext uri="{FF2B5EF4-FFF2-40B4-BE49-F238E27FC236}">
                <a16:creationId xmlns:a16="http://schemas.microsoft.com/office/drawing/2014/main" id="{3D6E3A66-E0A6-EBEC-442B-88C408EEC4AF}"/>
              </a:ext>
            </a:extLst>
          </p:cNvPr>
          <p:cNvSpPr txBox="1">
            <a:spLocks/>
          </p:cNvSpPr>
          <p:nvPr/>
        </p:nvSpPr>
        <p:spPr>
          <a:xfrm>
            <a:off x="3670424" y="245552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5" name="Text Placeholder 6">
            <a:extLst>
              <a:ext uri="{FF2B5EF4-FFF2-40B4-BE49-F238E27FC236}">
                <a16:creationId xmlns:a16="http://schemas.microsoft.com/office/drawing/2014/main" id="{494CA93E-63D7-3B49-DEF8-40ACF8BF3001}"/>
              </a:ext>
            </a:extLst>
          </p:cNvPr>
          <p:cNvSpPr txBox="1">
            <a:spLocks/>
          </p:cNvSpPr>
          <p:nvPr/>
        </p:nvSpPr>
        <p:spPr>
          <a:xfrm>
            <a:off x="4976199" y="2455520"/>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6" name="Content Placeholder 1">
            <a:extLst>
              <a:ext uri="{FF2B5EF4-FFF2-40B4-BE49-F238E27FC236}">
                <a16:creationId xmlns:a16="http://schemas.microsoft.com/office/drawing/2014/main" id="{BD54B93A-A9A8-0B1C-65BB-A4334313DE07}"/>
              </a:ext>
            </a:extLst>
          </p:cNvPr>
          <p:cNvSpPr>
            <a:spLocks noGrp="1"/>
          </p:cNvSpPr>
          <p:nvPr/>
        </p:nvSpPr>
        <p:spPr>
          <a:xfrm>
            <a:off x="1019656" y="354234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7C190F0F-864F-962E-075C-BA62D23A911F}"/>
              </a:ext>
            </a:extLst>
          </p:cNvPr>
          <p:cNvSpPr>
            <a:spLocks noGrp="1"/>
          </p:cNvSpPr>
          <p:nvPr/>
        </p:nvSpPr>
        <p:spPr>
          <a:xfrm>
            <a:off x="1026811" y="5311593"/>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9771FD85-9EC0-CE78-8643-CAA0F34C4A77}"/>
              </a:ext>
            </a:extLst>
          </p:cNvPr>
          <p:cNvSpPr txBox="1">
            <a:spLocks/>
          </p:cNvSpPr>
          <p:nvPr/>
        </p:nvSpPr>
        <p:spPr>
          <a:xfrm>
            <a:off x="1058873" y="3894920"/>
            <a:ext cx="6475267" cy="1166168"/>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impacted by suicidal thoughts and behaviours can access timely and appropriate support to suit their needs.</a:t>
            </a:r>
          </a:p>
        </p:txBody>
      </p:sp>
      <p:sp>
        <p:nvSpPr>
          <p:cNvPr id="19" name="Text Placeholder 6">
            <a:extLst>
              <a:ext uri="{FF2B5EF4-FFF2-40B4-BE49-F238E27FC236}">
                <a16:creationId xmlns:a16="http://schemas.microsoft.com/office/drawing/2014/main" id="{1F850045-6F75-41A5-B707-B5D731A7C450}"/>
              </a:ext>
            </a:extLst>
          </p:cNvPr>
          <p:cNvSpPr txBox="1">
            <a:spLocks/>
          </p:cNvSpPr>
          <p:nvPr/>
        </p:nvSpPr>
        <p:spPr>
          <a:xfrm>
            <a:off x="1058873" y="5660863"/>
            <a:ext cx="6475267" cy="649784"/>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can access appropriate supports when and how they need to</a:t>
            </a:r>
          </a:p>
        </p:txBody>
      </p:sp>
      <p:sp>
        <p:nvSpPr>
          <p:cNvPr id="20" name="Text Placeholder 6">
            <a:extLst>
              <a:ext uri="{FF2B5EF4-FFF2-40B4-BE49-F238E27FC236}">
                <a16:creationId xmlns:a16="http://schemas.microsoft.com/office/drawing/2014/main" id="{85E8E237-E526-9B11-E502-19CF739C0838}"/>
              </a:ext>
            </a:extLst>
          </p:cNvPr>
          <p:cNvSpPr txBox="1">
            <a:spLocks/>
          </p:cNvSpPr>
          <p:nvPr/>
        </p:nvSpPr>
        <p:spPr>
          <a:xfrm>
            <a:off x="8010658" y="1400994"/>
            <a:ext cx="3122467" cy="4909652"/>
          </a:xfrm>
          <a:prstGeom prst="roundRect">
            <a:avLst>
              <a:gd name="adj" fmla="val 3987"/>
            </a:avLst>
          </a:prstGeom>
          <a:solidFill>
            <a:srgbClr val="6BBE7F">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AU" sz="2000" b="0">
                <a:solidFill>
                  <a:schemeClr val="tx1"/>
                </a:solidFill>
              </a:rPr>
              <a:t>What does accessibility mean?</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accessible support is already in place locally?</a:t>
            </a:r>
            <a:br>
              <a:rPr lang="en-AU" sz="2000" b="0">
                <a:solidFill>
                  <a:schemeClr val="tx1"/>
                </a:solidFill>
              </a:rPr>
            </a:br>
            <a:endParaRPr lang="en-AU" sz="1500" b="0">
              <a:solidFill>
                <a:schemeClr val="tx1"/>
              </a:solidFill>
            </a:endParaRPr>
          </a:p>
          <a:p>
            <a:pPr marL="342900" indent="-342900">
              <a:lnSpc>
                <a:spcPct val="100000"/>
              </a:lnSpc>
              <a:buFont typeface="Arial" panose="020B0604020202020204" pitchFamily="34" charset="0"/>
              <a:buChar char="•"/>
            </a:pPr>
            <a:r>
              <a:rPr lang="en-AU" sz="2000" b="0">
                <a:solidFill>
                  <a:schemeClr val="tx1"/>
                </a:solidFill>
              </a:rPr>
              <a:t>What could be done to progress towards the outcome?</a:t>
            </a:r>
          </a:p>
        </p:txBody>
      </p:sp>
      <p:pic>
        <p:nvPicPr>
          <p:cNvPr id="28" name="Picture 27">
            <a:extLst>
              <a:ext uri="{FF2B5EF4-FFF2-40B4-BE49-F238E27FC236}">
                <a16:creationId xmlns:a16="http://schemas.microsoft.com/office/drawing/2014/main" id="{2AE98DB1-A5CE-A98C-71D6-5D559D195D1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37465" y="1522389"/>
            <a:ext cx="440525" cy="766394"/>
          </a:xfrm>
          <a:prstGeom prst="rect">
            <a:avLst/>
          </a:prstGeom>
        </p:spPr>
      </p:pic>
      <p:sp>
        <p:nvSpPr>
          <p:cNvPr id="30" name="Text Placeholder 6">
            <a:extLst>
              <a:ext uri="{FF2B5EF4-FFF2-40B4-BE49-F238E27FC236}">
                <a16:creationId xmlns:a16="http://schemas.microsoft.com/office/drawing/2014/main" id="{638E9EC5-AE54-7E0E-AB3F-211EA0A24BDD}"/>
              </a:ext>
            </a:extLst>
          </p:cNvPr>
          <p:cNvSpPr txBox="1">
            <a:spLocks noGrp="1"/>
          </p:cNvSpPr>
          <p:nvPr>
            <p:ph type="title" idx="4294967295"/>
          </p:nvPr>
        </p:nvSpPr>
        <p:spPr>
          <a:xfrm>
            <a:off x="1071664" y="553133"/>
            <a:ext cx="4057289"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 - Accessibility</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999986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7D63D698-7F7A-DA80-B5EA-0D6F79993AD1}"/>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5CAC56F2-1F88-0723-340D-40D27B4F0B68}"/>
              </a:ext>
            </a:extLst>
          </p:cNvPr>
          <p:cNvSpPr txBox="1">
            <a:spLocks/>
          </p:cNvSpPr>
          <p:nvPr/>
        </p:nvSpPr>
        <p:spPr>
          <a:xfrm>
            <a:off x="1058872" y="1394460"/>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4" name="Text Placeholder 6">
            <a:extLst>
              <a:ext uri="{FF2B5EF4-FFF2-40B4-BE49-F238E27FC236}">
                <a16:creationId xmlns:a16="http://schemas.microsoft.com/office/drawing/2014/main" id="{45EA9FFA-F8C2-5775-BC53-304917B04940}"/>
              </a:ext>
            </a:extLst>
          </p:cNvPr>
          <p:cNvSpPr txBox="1">
            <a:spLocks/>
          </p:cNvSpPr>
          <p:nvPr/>
        </p:nvSpPr>
        <p:spPr>
          <a:xfrm>
            <a:off x="1058874" y="245052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Culture of compassion</a:t>
            </a:r>
          </a:p>
        </p:txBody>
      </p:sp>
      <p:sp>
        <p:nvSpPr>
          <p:cNvPr id="5" name="Text Placeholder 6">
            <a:extLst>
              <a:ext uri="{FF2B5EF4-FFF2-40B4-BE49-F238E27FC236}">
                <a16:creationId xmlns:a16="http://schemas.microsoft.com/office/drawing/2014/main" id="{AA338EDF-4218-73CE-5FE5-F6B5C9328FF3}"/>
              </a:ext>
            </a:extLst>
          </p:cNvPr>
          <p:cNvSpPr txBox="1">
            <a:spLocks/>
          </p:cNvSpPr>
          <p:nvPr/>
        </p:nvSpPr>
        <p:spPr>
          <a:xfrm>
            <a:off x="2364649" y="245052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0" name="Text Placeholder 6">
            <a:extLst>
              <a:ext uri="{FF2B5EF4-FFF2-40B4-BE49-F238E27FC236}">
                <a16:creationId xmlns:a16="http://schemas.microsoft.com/office/drawing/2014/main" id="{5D7E5725-90E7-2E74-CF76-2B524F9F611A}"/>
              </a:ext>
            </a:extLst>
          </p:cNvPr>
          <p:cNvSpPr txBox="1">
            <a:spLocks/>
          </p:cNvSpPr>
          <p:nvPr/>
        </p:nvSpPr>
        <p:spPr>
          <a:xfrm>
            <a:off x="6281973" y="245052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3" name="Text Placeholder 6">
            <a:extLst>
              <a:ext uri="{FF2B5EF4-FFF2-40B4-BE49-F238E27FC236}">
                <a16:creationId xmlns:a16="http://schemas.microsoft.com/office/drawing/2014/main" id="{D755BFFE-B8F9-5EC2-58ED-DBA7794728FD}"/>
              </a:ext>
            </a:extLst>
          </p:cNvPr>
          <p:cNvSpPr txBox="1">
            <a:spLocks/>
          </p:cNvSpPr>
          <p:nvPr/>
        </p:nvSpPr>
        <p:spPr>
          <a:xfrm>
            <a:off x="3670424" y="2450528"/>
            <a:ext cx="1252168" cy="809563"/>
          </a:xfrm>
          <a:prstGeom prst="roundRect">
            <a:avLst>
              <a:gd name="adj" fmla="val 10368"/>
            </a:avLst>
          </a:prstGeom>
          <a:solidFill>
            <a:srgbClr val="6BBE7F">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5" name="Text Placeholder 6">
            <a:extLst>
              <a:ext uri="{FF2B5EF4-FFF2-40B4-BE49-F238E27FC236}">
                <a16:creationId xmlns:a16="http://schemas.microsoft.com/office/drawing/2014/main" id="{4BFE41CF-9571-CB80-2411-9BBE603CBF5B}"/>
              </a:ext>
            </a:extLst>
          </p:cNvPr>
          <p:cNvSpPr txBox="1">
            <a:spLocks/>
          </p:cNvSpPr>
          <p:nvPr/>
        </p:nvSpPr>
        <p:spPr>
          <a:xfrm>
            <a:off x="4976199" y="2450528"/>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6" name="Content Placeholder 1">
            <a:extLst>
              <a:ext uri="{FF2B5EF4-FFF2-40B4-BE49-F238E27FC236}">
                <a16:creationId xmlns:a16="http://schemas.microsoft.com/office/drawing/2014/main" id="{29D3C199-756C-0244-9702-11E892FD4C27}"/>
              </a:ext>
            </a:extLst>
          </p:cNvPr>
          <p:cNvSpPr>
            <a:spLocks noGrp="1"/>
          </p:cNvSpPr>
          <p:nvPr/>
        </p:nvSpPr>
        <p:spPr>
          <a:xfrm>
            <a:off x="1019656" y="3536717"/>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62689964-0C98-9870-8774-3E83EF7CD924}"/>
              </a:ext>
            </a:extLst>
          </p:cNvPr>
          <p:cNvSpPr>
            <a:spLocks noGrp="1"/>
          </p:cNvSpPr>
          <p:nvPr/>
        </p:nvSpPr>
        <p:spPr>
          <a:xfrm>
            <a:off x="1026811" y="530338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7E488405-C9F0-5DC8-7B55-963B4A15B6D6}"/>
              </a:ext>
            </a:extLst>
          </p:cNvPr>
          <p:cNvSpPr txBox="1">
            <a:spLocks/>
          </p:cNvSpPr>
          <p:nvPr/>
        </p:nvSpPr>
        <p:spPr>
          <a:xfrm>
            <a:off x="1058873" y="3889291"/>
            <a:ext cx="6475267" cy="1166168"/>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impacted by suicidal thoughts and behaviours experience a seamless support system that facilitates access to appropriate supports.</a:t>
            </a:r>
          </a:p>
        </p:txBody>
      </p:sp>
      <p:sp>
        <p:nvSpPr>
          <p:cNvPr id="19" name="Text Placeholder 6">
            <a:extLst>
              <a:ext uri="{FF2B5EF4-FFF2-40B4-BE49-F238E27FC236}">
                <a16:creationId xmlns:a16="http://schemas.microsoft.com/office/drawing/2014/main" id="{5E5EF734-6ACA-AF3C-6132-ED7DEB7BF1A5}"/>
              </a:ext>
            </a:extLst>
          </p:cNvPr>
          <p:cNvSpPr txBox="1">
            <a:spLocks/>
          </p:cNvSpPr>
          <p:nvPr/>
        </p:nvSpPr>
        <p:spPr>
          <a:xfrm>
            <a:off x="1058873" y="5652655"/>
            <a:ext cx="6475267" cy="657991"/>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experience support networks that work together seamlessly to keep </a:t>
            </a:r>
            <a:br>
              <a:rPr lang="en-AU" sz="1400" b="0">
                <a:solidFill>
                  <a:schemeClr val="tx1"/>
                </a:solidFill>
              </a:rPr>
            </a:br>
            <a:r>
              <a:rPr lang="en-AU" sz="1400" b="0">
                <a:solidFill>
                  <a:schemeClr val="tx1"/>
                </a:solidFill>
              </a:rPr>
              <a:t>them well</a:t>
            </a:r>
          </a:p>
        </p:txBody>
      </p:sp>
      <p:sp>
        <p:nvSpPr>
          <p:cNvPr id="20" name="Text Placeholder 6">
            <a:extLst>
              <a:ext uri="{FF2B5EF4-FFF2-40B4-BE49-F238E27FC236}">
                <a16:creationId xmlns:a16="http://schemas.microsoft.com/office/drawing/2014/main" id="{A40E2A27-08E4-41A3-8168-4D46653F3972}"/>
              </a:ext>
            </a:extLst>
          </p:cNvPr>
          <p:cNvSpPr txBox="1">
            <a:spLocks/>
          </p:cNvSpPr>
          <p:nvPr/>
        </p:nvSpPr>
        <p:spPr>
          <a:xfrm>
            <a:off x="8010658" y="1400994"/>
            <a:ext cx="3122467" cy="4909652"/>
          </a:xfrm>
          <a:prstGeom prst="roundRect">
            <a:avLst>
              <a:gd name="adj" fmla="val 3987"/>
            </a:avLst>
          </a:prstGeom>
          <a:solidFill>
            <a:srgbClr val="6BBE7F">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a:t>
            </a:r>
            <a:br>
              <a:rPr lang="en-GB" sz="2000" b="0">
                <a:solidFill>
                  <a:schemeClr val="tx1"/>
                </a:solidFill>
              </a:rPr>
            </a:br>
            <a:r>
              <a:rPr lang="en-GB" sz="2000" b="0">
                <a:solidFill>
                  <a:schemeClr val="tx1"/>
                </a:solidFill>
              </a:rPr>
              <a:t>system-level coordination mean?</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system-level coordination is already in place locally?</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pic>
        <p:nvPicPr>
          <p:cNvPr id="27" name="Picture 26">
            <a:extLst>
              <a:ext uri="{FF2B5EF4-FFF2-40B4-BE49-F238E27FC236}">
                <a16:creationId xmlns:a16="http://schemas.microsoft.com/office/drawing/2014/main" id="{F9D46CE5-0F07-0282-0A27-3ED2F41DDC4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5" cy="766394"/>
          </a:xfrm>
          <a:prstGeom prst="rect">
            <a:avLst/>
          </a:prstGeom>
        </p:spPr>
      </p:pic>
      <p:sp>
        <p:nvSpPr>
          <p:cNvPr id="28" name="Text Placeholder 6">
            <a:extLst>
              <a:ext uri="{FF2B5EF4-FFF2-40B4-BE49-F238E27FC236}">
                <a16:creationId xmlns:a16="http://schemas.microsoft.com/office/drawing/2014/main" id="{45B97ADF-5C66-A1D4-57C7-B9ADAD3FC4FF}"/>
              </a:ext>
            </a:extLst>
          </p:cNvPr>
          <p:cNvSpPr txBox="1">
            <a:spLocks noGrp="1"/>
          </p:cNvSpPr>
          <p:nvPr>
            <p:ph type="title" idx="4294967295"/>
          </p:nvPr>
        </p:nvSpPr>
        <p:spPr>
          <a:xfrm>
            <a:off x="1071664" y="553133"/>
            <a:ext cx="6285100"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 – System-level coordination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425487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8B51B9B1-E442-BCD7-A95F-A31A694F2E7C}"/>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5D4FE805-0222-1185-42A7-D52EAA96668C}"/>
              </a:ext>
            </a:extLst>
          </p:cNvPr>
          <p:cNvSpPr txBox="1">
            <a:spLocks/>
          </p:cNvSpPr>
          <p:nvPr/>
        </p:nvSpPr>
        <p:spPr>
          <a:xfrm>
            <a:off x="1058872" y="1394658"/>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4" name="Text Placeholder 6">
            <a:extLst>
              <a:ext uri="{FF2B5EF4-FFF2-40B4-BE49-F238E27FC236}">
                <a16:creationId xmlns:a16="http://schemas.microsoft.com/office/drawing/2014/main" id="{DCD7C9D8-B3C8-F6C6-8621-66279CC68657}"/>
              </a:ext>
            </a:extLst>
          </p:cNvPr>
          <p:cNvSpPr txBox="1">
            <a:spLocks/>
          </p:cNvSpPr>
          <p:nvPr/>
        </p:nvSpPr>
        <p:spPr>
          <a:xfrm>
            <a:off x="1058874" y="2450726"/>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Culture of compassion</a:t>
            </a:r>
          </a:p>
        </p:txBody>
      </p:sp>
      <p:sp>
        <p:nvSpPr>
          <p:cNvPr id="5" name="Text Placeholder 6">
            <a:extLst>
              <a:ext uri="{FF2B5EF4-FFF2-40B4-BE49-F238E27FC236}">
                <a16:creationId xmlns:a16="http://schemas.microsoft.com/office/drawing/2014/main" id="{8437C658-FEB0-929D-88DD-1FA5B1FCAA60}"/>
              </a:ext>
            </a:extLst>
          </p:cNvPr>
          <p:cNvSpPr txBox="1">
            <a:spLocks/>
          </p:cNvSpPr>
          <p:nvPr/>
        </p:nvSpPr>
        <p:spPr>
          <a:xfrm>
            <a:off x="2364649" y="2450726"/>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0" name="Text Placeholder 6">
            <a:extLst>
              <a:ext uri="{FF2B5EF4-FFF2-40B4-BE49-F238E27FC236}">
                <a16:creationId xmlns:a16="http://schemas.microsoft.com/office/drawing/2014/main" id="{2B019CFD-21A5-8EB3-971A-1BCDC176B116}"/>
              </a:ext>
            </a:extLst>
          </p:cNvPr>
          <p:cNvSpPr txBox="1">
            <a:spLocks/>
          </p:cNvSpPr>
          <p:nvPr/>
        </p:nvSpPr>
        <p:spPr>
          <a:xfrm>
            <a:off x="6281973" y="2450726"/>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3" name="Text Placeholder 6">
            <a:extLst>
              <a:ext uri="{FF2B5EF4-FFF2-40B4-BE49-F238E27FC236}">
                <a16:creationId xmlns:a16="http://schemas.microsoft.com/office/drawing/2014/main" id="{D7A1C95C-076A-4D93-6201-92728156E4A1}"/>
              </a:ext>
            </a:extLst>
          </p:cNvPr>
          <p:cNvSpPr txBox="1">
            <a:spLocks/>
          </p:cNvSpPr>
          <p:nvPr/>
        </p:nvSpPr>
        <p:spPr>
          <a:xfrm>
            <a:off x="3670424" y="2450726"/>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5" name="Text Placeholder 6">
            <a:extLst>
              <a:ext uri="{FF2B5EF4-FFF2-40B4-BE49-F238E27FC236}">
                <a16:creationId xmlns:a16="http://schemas.microsoft.com/office/drawing/2014/main" id="{6478E04C-1B9D-D054-7A9A-405518E2690E}"/>
              </a:ext>
            </a:extLst>
          </p:cNvPr>
          <p:cNvSpPr txBox="1">
            <a:spLocks/>
          </p:cNvSpPr>
          <p:nvPr/>
        </p:nvSpPr>
        <p:spPr>
          <a:xfrm>
            <a:off x="4976199" y="2450726"/>
            <a:ext cx="1252168" cy="809563"/>
          </a:xfrm>
          <a:prstGeom prst="roundRect">
            <a:avLst>
              <a:gd name="adj" fmla="val 10368"/>
            </a:avLst>
          </a:prstGeom>
          <a:solidFill>
            <a:srgbClr val="6BBE7F">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6" name="Content Placeholder 1">
            <a:extLst>
              <a:ext uri="{FF2B5EF4-FFF2-40B4-BE49-F238E27FC236}">
                <a16:creationId xmlns:a16="http://schemas.microsoft.com/office/drawing/2014/main" id="{6D808D5B-45ED-46BD-C40B-6F89EF9A02BB}"/>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AE15F5CC-9D6F-EB70-96A2-78EDAC06C447}"/>
              </a:ext>
            </a:extLst>
          </p:cNvPr>
          <p:cNvSpPr>
            <a:spLocks noGrp="1"/>
          </p:cNvSpPr>
          <p:nvPr/>
        </p:nvSpPr>
        <p:spPr>
          <a:xfrm>
            <a:off x="1026811" y="5302945"/>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C525105B-90E9-BB27-6CEB-E7CEC188CCE4}"/>
              </a:ext>
            </a:extLst>
          </p:cNvPr>
          <p:cNvSpPr txBox="1">
            <a:spLocks/>
          </p:cNvSpPr>
          <p:nvPr/>
        </p:nvSpPr>
        <p:spPr>
          <a:xfrm>
            <a:off x="1058873" y="3893980"/>
            <a:ext cx="6475267" cy="1166168"/>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People impacted by suicidal thoughts and behaviours receive holistic support that meets their needs, helping to reduce immediate distress and address the fundamental drivers of their distress.</a:t>
            </a:r>
          </a:p>
        </p:txBody>
      </p:sp>
      <p:sp>
        <p:nvSpPr>
          <p:cNvPr id="19" name="Text Placeholder 6">
            <a:extLst>
              <a:ext uri="{FF2B5EF4-FFF2-40B4-BE49-F238E27FC236}">
                <a16:creationId xmlns:a16="http://schemas.microsoft.com/office/drawing/2014/main" id="{0629654E-95C3-72C7-C1E2-D5DB3F3FF056}"/>
              </a:ext>
            </a:extLst>
          </p:cNvPr>
          <p:cNvSpPr txBox="1">
            <a:spLocks/>
          </p:cNvSpPr>
          <p:nvPr/>
        </p:nvSpPr>
        <p:spPr>
          <a:xfrm>
            <a:off x="1058873" y="5652214"/>
            <a:ext cx="6475267" cy="668565"/>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experience supports that work with them to address the reasons for </a:t>
            </a:r>
            <a:br>
              <a:rPr lang="en-AU" sz="1400" b="0">
                <a:solidFill>
                  <a:schemeClr val="tx1"/>
                </a:solidFill>
              </a:rPr>
            </a:br>
            <a:r>
              <a:rPr lang="en-AU" sz="1400" b="0">
                <a:solidFill>
                  <a:schemeClr val="tx1"/>
                </a:solidFill>
              </a:rPr>
              <a:t>their distress</a:t>
            </a:r>
          </a:p>
        </p:txBody>
      </p:sp>
      <p:sp>
        <p:nvSpPr>
          <p:cNvPr id="20" name="Text Placeholder 6">
            <a:extLst>
              <a:ext uri="{FF2B5EF4-FFF2-40B4-BE49-F238E27FC236}">
                <a16:creationId xmlns:a16="http://schemas.microsoft.com/office/drawing/2014/main" id="{D32D1F77-2AD1-B64D-4775-A77B03105155}"/>
              </a:ext>
            </a:extLst>
          </p:cNvPr>
          <p:cNvSpPr txBox="1">
            <a:spLocks/>
          </p:cNvSpPr>
          <p:nvPr/>
        </p:nvSpPr>
        <p:spPr>
          <a:xfrm>
            <a:off x="8010658" y="1394658"/>
            <a:ext cx="3122467" cy="4915988"/>
          </a:xfrm>
          <a:prstGeom prst="roundRect">
            <a:avLst>
              <a:gd name="adj" fmla="val 3987"/>
            </a:avLst>
          </a:prstGeom>
          <a:solidFill>
            <a:srgbClr val="6BBE7F">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a </a:t>
            </a:r>
            <a:br>
              <a:rPr lang="en-GB" sz="2000" b="0">
                <a:solidFill>
                  <a:schemeClr val="tx1"/>
                </a:solidFill>
              </a:rPr>
            </a:br>
            <a:r>
              <a:rPr lang="en-GB" sz="2000" b="0">
                <a:solidFill>
                  <a:schemeClr val="tx1"/>
                </a:solidFill>
              </a:rPr>
              <a:t>holistic approach mean?</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holistic support approaches are already in place locally?</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pic>
        <p:nvPicPr>
          <p:cNvPr id="27" name="Picture 26">
            <a:extLst>
              <a:ext uri="{FF2B5EF4-FFF2-40B4-BE49-F238E27FC236}">
                <a16:creationId xmlns:a16="http://schemas.microsoft.com/office/drawing/2014/main" id="{176C9DC9-A2BA-D5DA-58EC-27A116DA523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5" cy="766394"/>
          </a:xfrm>
          <a:prstGeom prst="rect">
            <a:avLst/>
          </a:prstGeom>
        </p:spPr>
      </p:pic>
      <p:sp>
        <p:nvSpPr>
          <p:cNvPr id="28" name="Text Placeholder 6">
            <a:extLst>
              <a:ext uri="{FF2B5EF4-FFF2-40B4-BE49-F238E27FC236}">
                <a16:creationId xmlns:a16="http://schemas.microsoft.com/office/drawing/2014/main" id="{5A6577BB-A143-539F-627C-31DC7AC2FF31}"/>
              </a:ext>
            </a:extLst>
          </p:cNvPr>
          <p:cNvSpPr txBox="1">
            <a:spLocks noGrp="1"/>
          </p:cNvSpPr>
          <p:nvPr>
            <p:ph type="title" idx="4294967295"/>
          </p:nvPr>
        </p:nvSpPr>
        <p:spPr>
          <a:xfrm>
            <a:off x="1071664" y="553133"/>
            <a:ext cx="5279260"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 – Holistic approaches</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3887108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D54CD085-20CF-CEC6-4639-F1F5B0421224}"/>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AC8988B4-5934-F44B-BBFE-BACCBF0ACAFF}"/>
              </a:ext>
            </a:extLst>
          </p:cNvPr>
          <p:cNvSpPr txBox="1">
            <a:spLocks/>
          </p:cNvSpPr>
          <p:nvPr/>
        </p:nvSpPr>
        <p:spPr>
          <a:xfrm>
            <a:off x="1058872" y="1400994"/>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4" name="Text Placeholder 6">
            <a:extLst>
              <a:ext uri="{FF2B5EF4-FFF2-40B4-BE49-F238E27FC236}">
                <a16:creationId xmlns:a16="http://schemas.microsoft.com/office/drawing/2014/main" id="{04FA7CA2-A7D1-6B9B-57F9-123163715D14}"/>
              </a:ext>
            </a:extLst>
          </p:cNvPr>
          <p:cNvSpPr txBox="1">
            <a:spLocks/>
          </p:cNvSpPr>
          <p:nvPr/>
        </p:nvSpPr>
        <p:spPr>
          <a:xfrm>
            <a:off x="105887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Culture of compassion</a:t>
            </a:r>
          </a:p>
        </p:txBody>
      </p:sp>
      <p:sp>
        <p:nvSpPr>
          <p:cNvPr id="5" name="Text Placeholder 6">
            <a:extLst>
              <a:ext uri="{FF2B5EF4-FFF2-40B4-BE49-F238E27FC236}">
                <a16:creationId xmlns:a16="http://schemas.microsoft.com/office/drawing/2014/main" id="{909F0BF9-757D-F14A-BE48-2711CBB53BFE}"/>
              </a:ext>
            </a:extLst>
          </p:cNvPr>
          <p:cNvSpPr txBox="1">
            <a:spLocks/>
          </p:cNvSpPr>
          <p:nvPr/>
        </p:nvSpPr>
        <p:spPr>
          <a:xfrm>
            <a:off x="236464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0" name="Text Placeholder 6">
            <a:extLst>
              <a:ext uri="{FF2B5EF4-FFF2-40B4-BE49-F238E27FC236}">
                <a16:creationId xmlns:a16="http://schemas.microsoft.com/office/drawing/2014/main" id="{E5917FE6-D358-ED45-8EA6-1DC8AF1659CB}"/>
              </a:ext>
            </a:extLst>
          </p:cNvPr>
          <p:cNvSpPr txBox="1">
            <a:spLocks/>
          </p:cNvSpPr>
          <p:nvPr/>
        </p:nvSpPr>
        <p:spPr>
          <a:xfrm>
            <a:off x="6281973" y="2457062"/>
            <a:ext cx="1252168" cy="809563"/>
          </a:xfrm>
          <a:prstGeom prst="roundRect">
            <a:avLst>
              <a:gd name="adj" fmla="val 10368"/>
            </a:avLst>
          </a:prstGeom>
          <a:solidFill>
            <a:srgbClr val="6BBE7F">
              <a:alpha val="2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3" name="Text Placeholder 6">
            <a:extLst>
              <a:ext uri="{FF2B5EF4-FFF2-40B4-BE49-F238E27FC236}">
                <a16:creationId xmlns:a16="http://schemas.microsoft.com/office/drawing/2014/main" id="{022F9488-D934-F4CC-597E-781B8A49A1C2}"/>
              </a:ext>
            </a:extLst>
          </p:cNvPr>
          <p:cNvSpPr txBox="1">
            <a:spLocks/>
          </p:cNvSpPr>
          <p:nvPr/>
        </p:nvSpPr>
        <p:spPr>
          <a:xfrm>
            <a:off x="367042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5" name="Text Placeholder 6">
            <a:extLst>
              <a:ext uri="{FF2B5EF4-FFF2-40B4-BE49-F238E27FC236}">
                <a16:creationId xmlns:a16="http://schemas.microsoft.com/office/drawing/2014/main" id="{D10B6E86-C7C7-9BBC-603B-D57BA99EF091}"/>
              </a:ext>
            </a:extLst>
          </p:cNvPr>
          <p:cNvSpPr txBox="1">
            <a:spLocks/>
          </p:cNvSpPr>
          <p:nvPr/>
        </p:nvSpPr>
        <p:spPr>
          <a:xfrm>
            <a:off x="497619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6" name="Content Placeholder 1">
            <a:extLst>
              <a:ext uri="{FF2B5EF4-FFF2-40B4-BE49-F238E27FC236}">
                <a16:creationId xmlns:a16="http://schemas.microsoft.com/office/drawing/2014/main" id="{81D5E020-4C2E-3121-3DFE-BD2C70023D6B}"/>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17" name="Content Placeholder 1">
            <a:extLst>
              <a:ext uri="{FF2B5EF4-FFF2-40B4-BE49-F238E27FC236}">
                <a16:creationId xmlns:a16="http://schemas.microsoft.com/office/drawing/2014/main" id="{9C84968D-BDCD-0F71-3A6B-84FB74DAEB77}"/>
              </a:ext>
            </a:extLst>
          </p:cNvPr>
          <p:cNvSpPr>
            <a:spLocks noGrp="1"/>
          </p:cNvSpPr>
          <p:nvPr/>
        </p:nvSpPr>
        <p:spPr>
          <a:xfrm>
            <a:off x="1026811" y="5302945"/>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8" name="Text Placeholder 6">
            <a:extLst>
              <a:ext uri="{FF2B5EF4-FFF2-40B4-BE49-F238E27FC236}">
                <a16:creationId xmlns:a16="http://schemas.microsoft.com/office/drawing/2014/main" id="{A9A78073-6410-9975-5170-5089510B34F8}"/>
              </a:ext>
            </a:extLst>
          </p:cNvPr>
          <p:cNvSpPr txBox="1">
            <a:spLocks/>
          </p:cNvSpPr>
          <p:nvPr/>
        </p:nvSpPr>
        <p:spPr>
          <a:xfrm>
            <a:off x="1058873" y="3893980"/>
            <a:ext cx="6475267" cy="1166168"/>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200" b="0">
                <a:solidFill>
                  <a:schemeClr val="tx1"/>
                </a:solidFill>
              </a:rPr>
              <a:t>People who have experienced suicidal thoughts and behaviours feel increased wellbeing through enhanced connection to supports, social networks, community and culture. Families, carers and kin are empowered in their caring role and experience increased wellbeing by being supported through the impacts of their caring role.</a:t>
            </a:r>
          </a:p>
        </p:txBody>
      </p:sp>
      <p:sp>
        <p:nvSpPr>
          <p:cNvPr id="19" name="Text Placeholder 6">
            <a:extLst>
              <a:ext uri="{FF2B5EF4-FFF2-40B4-BE49-F238E27FC236}">
                <a16:creationId xmlns:a16="http://schemas.microsoft.com/office/drawing/2014/main" id="{9EBFF4A7-9D56-D506-3FB4-5DBFEBD432EC}"/>
              </a:ext>
            </a:extLst>
          </p:cNvPr>
          <p:cNvSpPr txBox="1">
            <a:spLocks/>
          </p:cNvSpPr>
          <p:nvPr/>
        </p:nvSpPr>
        <p:spPr>
          <a:xfrm>
            <a:off x="1058873" y="5652214"/>
            <a:ext cx="6475267" cy="668565"/>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are supported to connect with people who matter to them and who are integral to their wellbeing</a:t>
            </a:r>
          </a:p>
        </p:txBody>
      </p:sp>
      <p:sp>
        <p:nvSpPr>
          <p:cNvPr id="20" name="Text Placeholder 6">
            <a:extLst>
              <a:ext uri="{FF2B5EF4-FFF2-40B4-BE49-F238E27FC236}">
                <a16:creationId xmlns:a16="http://schemas.microsoft.com/office/drawing/2014/main" id="{3310665C-F80C-4C1C-F712-8DD67FD75D94}"/>
              </a:ext>
            </a:extLst>
          </p:cNvPr>
          <p:cNvSpPr txBox="1">
            <a:spLocks/>
          </p:cNvSpPr>
          <p:nvPr/>
        </p:nvSpPr>
        <p:spPr>
          <a:xfrm>
            <a:off x="8010658" y="1400994"/>
            <a:ext cx="3122467" cy="4909652"/>
          </a:xfrm>
          <a:prstGeom prst="roundRect">
            <a:avLst>
              <a:gd name="adj" fmla="val 3987"/>
            </a:avLst>
          </a:prstGeom>
          <a:solidFill>
            <a:srgbClr val="6BBE7F">
              <a:alpha val="20000"/>
            </a:srgbClr>
          </a:solidFill>
        </p:spPr>
        <p:txBody>
          <a:bodyPr vert="horz" wrap="square" lIns="180000" tIns="216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a:t>
            </a:r>
            <a:br>
              <a:rPr lang="en-GB" sz="2000" b="0">
                <a:solidFill>
                  <a:schemeClr val="tx1"/>
                </a:solidFill>
              </a:rPr>
            </a:br>
            <a:r>
              <a:rPr lang="en-GB" sz="2000" b="0">
                <a:solidFill>
                  <a:schemeClr val="tx1"/>
                </a:solidFill>
              </a:rPr>
              <a:t>increased connection mean?</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opportunities are already in place locally to support increased connection?</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pic>
        <p:nvPicPr>
          <p:cNvPr id="27" name="Picture 26">
            <a:extLst>
              <a:ext uri="{FF2B5EF4-FFF2-40B4-BE49-F238E27FC236}">
                <a16:creationId xmlns:a16="http://schemas.microsoft.com/office/drawing/2014/main" id="{ABE02C1B-3632-596B-A9A6-3A0C9870E4F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89"/>
            <a:ext cx="440525" cy="766394"/>
          </a:xfrm>
          <a:prstGeom prst="rect">
            <a:avLst/>
          </a:prstGeom>
        </p:spPr>
      </p:pic>
      <p:sp>
        <p:nvSpPr>
          <p:cNvPr id="28" name="Text Placeholder 6">
            <a:extLst>
              <a:ext uri="{FF2B5EF4-FFF2-40B4-BE49-F238E27FC236}">
                <a16:creationId xmlns:a16="http://schemas.microsoft.com/office/drawing/2014/main" id="{E4CCC78E-69F0-1594-60F8-ED1E763C0542}"/>
              </a:ext>
            </a:extLst>
          </p:cNvPr>
          <p:cNvSpPr txBox="1">
            <a:spLocks noGrp="1"/>
          </p:cNvSpPr>
          <p:nvPr>
            <p:ph type="title" idx="4294967295"/>
          </p:nvPr>
        </p:nvSpPr>
        <p:spPr>
          <a:xfrm>
            <a:off x="1071663" y="553133"/>
            <a:ext cx="5595143"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 – Increased connection</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45257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49BE0F69-86D2-8E27-D9AB-4E2344514AD7}"/>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44149A4B-2697-5417-E5B4-B0CDBEC1661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956313">
            <a:off x="-1515144" y="4303952"/>
            <a:ext cx="4931129" cy="6858000"/>
          </a:xfrm>
          <a:prstGeom prst="rect">
            <a:avLst/>
          </a:prstGeom>
        </p:spPr>
      </p:pic>
      <p:sp>
        <p:nvSpPr>
          <p:cNvPr id="2" name="Text Placeholder 6">
            <a:extLst>
              <a:ext uri="{FF2B5EF4-FFF2-40B4-BE49-F238E27FC236}">
                <a16:creationId xmlns:a16="http://schemas.microsoft.com/office/drawing/2014/main" id="{F240B559-FDA6-57BC-A6D8-69C16C34E052}"/>
              </a:ext>
            </a:extLst>
          </p:cNvPr>
          <p:cNvSpPr txBox="1">
            <a:spLocks/>
          </p:cNvSpPr>
          <p:nvPr/>
        </p:nvSpPr>
        <p:spPr>
          <a:xfrm>
            <a:off x="1058872" y="1400994"/>
            <a:ext cx="6475269" cy="1009185"/>
          </a:xfrm>
          <a:prstGeom prst="roundRect">
            <a:avLst>
              <a:gd name="adj" fmla="val 10368"/>
            </a:avLst>
          </a:prstGeom>
          <a:solidFill>
            <a:srgbClr val="6BBE7F"/>
          </a:solidFill>
        </p:spPr>
        <p:txBody>
          <a:bodyPr vert="horz" wrap="square" lIns="180000" tIns="18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Support</a:t>
            </a:r>
          </a:p>
          <a:p>
            <a:pPr algn="ctr">
              <a:lnSpc>
                <a:spcPct val="100000"/>
              </a:lnSpc>
            </a:pPr>
            <a:r>
              <a:rPr lang="en-AU" sz="1600" b="0">
                <a:solidFill>
                  <a:schemeClr val="tx1"/>
                </a:solidFill>
              </a:rPr>
              <a:t>for people experiencing suicidal thoughts and behaviours </a:t>
            </a:r>
            <a:br>
              <a:rPr lang="en-AU" sz="1600" b="0">
                <a:solidFill>
                  <a:schemeClr val="tx1"/>
                </a:solidFill>
              </a:rPr>
            </a:br>
            <a:r>
              <a:rPr lang="en-AU" sz="1600" b="0">
                <a:solidFill>
                  <a:schemeClr val="tx1"/>
                </a:solidFill>
              </a:rPr>
              <a:t>and those who care for them</a:t>
            </a:r>
          </a:p>
        </p:txBody>
      </p:sp>
      <p:sp>
        <p:nvSpPr>
          <p:cNvPr id="4" name="Text Placeholder 6">
            <a:extLst>
              <a:ext uri="{FF2B5EF4-FFF2-40B4-BE49-F238E27FC236}">
                <a16:creationId xmlns:a16="http://schemas.microsoft.com/office/drawing/2014/main" id="{51B8DE1E-55BE-79D3-5BD8-18AC738D6520}"/>
              </a:ext>
            </a:extLst>
          </p:cNvPr>
          <p:cNvSpPr txBox="1">
            <a:spLocks/>
          </p:cNvSpPr>
          <p:nvPr/>
        </p:nvSpPr>
        <p:spPr>
          <a:xfrm>
            <a:off x="105887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Culture of compassion</a:t>
            </a:r>
          </a:p>
        </p:txBody>
      </p:sp>
      <p:sp>
        <p:nvSpPr>
          <p:cNvPr id="5" name="Text Placeholder 6">
            <a:extLst>
              <a:ext uri="{FF2B5EF4-FFF2-40B4-BE49-F238E27FC236}">
                <a16:creationId xmlns:a16="http://schemas.microsoft.com/office/drawing/2014/main" id="{3C01B1F5-DBA0-0C29-5AEF-72E5ADE3D6F5}"/>
              </a:ext>
            </a:extLst>
          </p:cNvPr>
          <p:cNvSpPr txBox="1">
            <a:spLocks/>
          </p:cNvSpPr>
          <p:nvPr/>
        </p:nvSpPr>
        <p:spPr>
          <a:xfrm>
            <a:off x="236464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Accessibility</a:t>
            </a:r>
          </a:p>
        </p:txBody>
      </p:sp>
      <p:sp>
        <p:nvSpPr>
          <p:cNvPr id="10" name="Text Placeholder 6">
            <a:extLst>
              <a:ext uri="{FF2B5EF4-FFF2-40B4-BE49-F238E27FC236}">
                <a16:creationId xmlns:a16="http://schemas.microsoft.com/office/drawing/2014/main" id="{71B4D918-66AC-8555-0882-24E8EBF457A4}"/>
              </a:ext>
            </a:extLst>
          </p:cNvPr>
          <p:cNvSpPr txBox="1">
            <a:spLocks/>
          </p:cNvSpPr>
          <p:nvPr/>
        </p:nvSpPr>
        <p:spPr>
          <a:xfrm>
            <a:off x="6281973"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Increased connection</a:t>
            </a:r>
          </a:p>
        </p:txBody>
      </p:sp>
      <p:sp>
        <p:nvSpPr>
          <p:cNvPr id="11" name="Text Placeholder 6">
            <a:extLst>
              <a:ext uri="{FF2B5EF4-FFF2-40B4-BE49-F238E27FC236}">
                <a16:creationId xmlns:a16="http://schemas.microsoft.com/office/drawing/2014/main" id="{4AC29E3E-ED4D-121E-D635-806C2CB23B24}"/>
              </a:ext>
            </a:extLst>
          </p:cNvPr>
          <p:cNvSpPr txBox="1">
            <a:spLocks/>
          </p:cNvSpPr>
          <p:nvPr/>
        </p:nvSpPr>
        <p:spPr>
          <a:xfrm>
            <a:off x="3670424"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System-level coordination</a:t>
            </a:r>
          </a:p>
        </p:txBody>
      </p:sp>
      <p:sp>
        <p:nvSpPr>
          <p:cNvPr id="17" name="Text Placeholder 6">
            <a:extLst>
              <a:ext uri="{FF2B5EF4-FFF2-40B4-BE49-F238E27FC236}">
                <a16:creationId xmlns:a16="http://schemas.microsoft.com/office/drawing/2014/main" id="{9395672F-E2D8-E656-9D1D-F1F173BFB966}"/>
              </a:ext>
            </a:extLst>
          </p:cNvPr>
          <p:cNvSpPr txBox="1">
            <a:spLocks/>
          </p:cNvSpPr>
          <p:nvPr/>
        </p:nvSpPr>
        <p:spPr>
          <a:xfrm>
            <a:off x="4976199" y="2457062"/>
            <a:ext cx="1252168"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Holistic approaches</a:t>
            </a:r>
          </a:p>
        </p:txBody>
      </p:sp>
      <p:sp>
        <p:nvSpPr>
          <p:cNvPr id="18" name="Content Placeholder 1">
            <a:extLst>
              <a:ext uri="{FF2B5EF4-FFF2-40B4-BE49-F238E27FC236}">
                <a16:creationId xmlns:a16="http://schemas.microsoft.com/office/drawing/2014/main" id="{CFDC5E7F-E2F9-7D54-4646-6C09255566EC}"/>
              </a:ext>
            </a:extLst>
          </p:cNvPr>
          <p:cNvSpPr>
            <a:spLocks noGrp="1"/>
          </p:cNvSpPr>
          <p:nvPr/>
        </p:nvSpPr>
        <p:spPr>
          <a:xfrm>
            <a:off x="1020372" y="354140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19" name="Text Placeholder 6">
            <a:extLst>
              <a:ext uri="{FF2B5EF4-FFF2-40B4-BE49-F238E27FC236}">
                <a16:creationId xmlns:a16="http://schemas.microsoft.com/office/drawing/2014/main" id="{1A32E624-4140-103C-EDF7-BED7374F3E3C}"/>
              </a:ext>
            </a:extLst>
          </p:cNvPr>
          <p:cNvSpPr txBox="1">
            <a:spLocks/>
          </p:cNvSpPr>
          <p:nvPr/>
        </p:nvSpPr>
        <p:spPr>
          <a:xfrm>
            <a:off x="8010658" y="1400994"/>
            <a:ext cx="3122467" cy="4909652"/>
          </a:xfrm>
          <a:prstGeom prst="roundRect">
            <a:avLst>
              <a:gd name="adj" fmla="val 3987"/>
            </a:avLst>
          </a:prstGeom>
          <a:solidFill>
            <a:srgbClr val="6BBE7F">
              <a:alpha val="2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a:t>
            </a:r>
            <a:br>
              <a:rPr lang="en-GB" sz="2000" b="0">
                <a:solidFill>
                  <a:schemeClr val="tx1"/>
                </a:solidFill>
              </a:rPr>
            </a:br>
            <a:r>
              <a:rPr lang="en-GB" sz="2000" b="0">
                <a:solidFill>
                  <a:schemeClr val="tx1"/>
                </a:solidFill>
              </a:rPr>
              <a:t>support for families, carers and kin mean?</a:t>
            </a:r>
          </a:p>
          <a:p>
            <a:pPr marL="342900" indent="-342900">
              <a:lnSpc>
                <a:spcPct val="100000"/>
              </a:lnSpc>
              <a:buFont typeface="Arial" panose="020B0604020202020204" pitchFamily="34" charset="0"/>
              <a:buChar char="•"/>
            </a:pPr>
            <a:endParaRPr lang="en-AU"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support is available locally for families, carers and kin?</a:t>
            </a:r>
          </a:p>
          <a:p>
            <a:pPr marL="342900" indent="-342900">
              <a:lnSpc>
                <a:spcPct val="100000"/>
              </a:lnSpc>
              <a:buFont typeface="Arial" panose="020B0604020202020204" pitchFamily="34" charset="0"/>
              <a:buChar char="•"/>
            </a:pPr>
            <a:endParaRPr lang="en-AU"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sp>
        <p:nvSpPr>
          <p:cNvPr id="20" name="Text Placeholder 6">
            <a:extLst>
              <a:ext uri="{FF2B5EF4-FFF2-40B4-BE49-F238E27FC236}">
                <a16:creationId xmlns:a16="http://schemas.microsoft.com/office/drawing/2014/main" id="{0E4F4505-D790-72EE-F767-694D1F43D4DD}"/>
              </a:ext>
            </a:extLst>
          </p:cNvPr>
          <p:cNvSpPr txBox="1">
            <a:spLocks/>
          </p:cNvSpPr>
          <p:nvPr/>
        </p:nvSpPr>
        <p:spPr>
          <a:xfrm>
            <a:off x="1058873" y="3890675"/>
            <a:ext cx="6475267" cy="891735"/>
          </a:xfrm>
          <a:prstGeom prst="roundRect">
            <a:avLst>
              <a:gd name="adj" fmla="val 13550"/>
            </a:avLst>
          </a:prstGeom>
          <a:solidFill>
            <a:srgbClr val="6BBE7F">
              <a:alpha val="2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Families, carers and kin experience supports that address their needs and empower them to care for people experiencing suicidal distress</a:t>
            </a:r>
          </a:p>
        </p:txBody>
      </p:sp>
      <p:sp>
        <p:nvSpPr>
          <p:cNvPr id="21" name="Content Placeholder 1">
            <a:extLst>
              <a:ext uri="{FF2B5EF4-FFF2-40B4-BE49-F238E27FC236}">
                <a16:creationId xmlns:a16="http://schemas.microsoft.com/office/drawing/2014/main" id="{F2A1BF3E-1E31-141E-0B68-AFF5123BC7CB}"/>
              </a:ext>
            </a:extLst>
          </p:cNvPr>
          <p:cNvSpPr>
            <a:spLocks noGrp="1"/>
          </p:cNvSpPr>
          <p:nvPr/>
        </p:nvSpPr>
        <p:spPr>
          <a:xfrm>
            <a:off x="1022578" y="5039321"/>
            <a:ext cx="6524439" cy="1481069"/>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1200">
                <a:solidFill>
                  <a:schemeClr val="tx1"/>
                </a:solidFill>
              </a:rPr>
              <a:t>In the Support domain, an additional outcome makes sure family, carers and kin have what they need to support people experiencing suicidal distress and are well supported themselves.</a:t>
            </a:r>
          </a:p>
          <a:p>
            <a:endParaRPr lang="en-AU" sz="1200">
              <a:solidFill>
                <a:schemeClr val="tx1"/>
              </a:solidFill>
            </a:endParaRPr>
          </a:p>
          <a:p>
            <a:r>
              <a:rPr lang="en-GB" sz="1200">
                <a:solidFill>
                  <a:schemeClr val="tx1"/>
                </a:solidFill>
              </a:rPr>
              <a:t>This outcome has been added to enable measurement not only at an individual level, but also in the context of impacts on family, carers and kin, who are central to effective suicide prevention.</a:t>
            </a:r>
          </a:p>
        </p:txBody>
      </p:sp>
      <p:pic>
        <p:nvPicPr>
          <p:cNvPr id="16" name="Picture 15">
            <a:extLst>
              <a:ext uri="{FF2B5EF4-FFF2-40B4-BE49-F238E27FC236}">
                <a16:creationId xmlns:a16="http://schemas.microsoft.com/office/drawing/2014/main" id="{E703BD4B-2519-2883-74E2-264192046C9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37465" y="1522389"/>
            <a:ext cx="440525" cy="766394"/>
          </a:xfrm>
          <a:prstGeom prst="rect">
            <a:avLst/>
          </a:prstGeom>
        </p:spPr>
      </p:pic>
      <p:sp>
        <p:nvSpPr>
          <p:cNvPr id="27" name="Text Placeholder 6">
            <a:extLst>
              <a:ext uri="{FF2B5EF4-FFF2-40B4-BE49-F238E27FC236}">
                <a16:creationId xmlns:a16="http://schemas.microsoft.com/office/drawing/2014/main" id="{0C5F5D61-A15E-05B1-047C-E74CE24EB66D}"/>
              </a:ext>
            </a:extLst>
          </p:cNvPr>
          <p:cNvSpPr txBox="1">
            <a:spLocks noGrp="1"/>
          </p:cNvSpPr>
          <p:nvPr>
            <p:ph type="title" idx="4294967295"/>
          </p:nvPr>
        </p:nvSpPr>
        <p:spPr>
          <a:xfrm>
            <a:off x="1071664" y="553133"/>
            <a:ext cx="5545268" cy="593400"/>
          </a:xfrm>
          <a:prstGeom prst="roundRect">
            <a:avLst>
              <a:gd name="adj" fmla="val 11053"/>
            </a:avLst>
          </a:prstGeom>
          <a:solidFill>
            <a:srgbClr val="6BBE7F"/>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Support – Family, carers and kin</a:t>
            </a:r>
          </a:p>
        </p:txBody>
      </p:sp>
    </p:spTree>
    <p:extLst>
      <p:ext uri="{BB962C8B-B14F-4D97-AF65-F5344CB8AC3E}">
        <p14:creationId xmlns:p14="http://schemas.microsoft.com/office/powerpoint/2010/main" val="59194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D6DA765D-E093-130B-1757-A7ECF218A3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8FDE1AE-D5BF-120B-61A5-BF4A578F05CB}"/>
              </a:ext>
            </a:extLst>
          </p:cNvPr>
          <p:cNvSpPr txBox="1"/>
          <p:nvPr/>
        </p:nvSpPr>
        <p:spPr>
          <a:xfrm>
            <a:off x="966933" y="3611158"/>
            <a:ext cx="6578599" cy="2323713"/>
          </a:xfrm>
          <a:prstGeom prst="rect">
            <a:avLst/>
          </a:prstGeom>
          <a:noFill/>
        </p:spPr>
        <p:txBody>
          <a:bodyPr wrap="square">
            <a:spAutoFit/>
          </a:bodyPr>
          <a:lstStyle/>
          <a:p>
            <a:pPr>
              <a:lnSpc>
                <a:spcPct val="100000"/>
              </a:lnSpc>
            </a:pPr>
            <a:r>
              <a:rPr lang="en-AU" sz="1450"/>
              <a:t>The critical enablers describe the governance, lived and living experience involvement, data and evidence shifts, and workforce that are needed to implement and sustain the more coordinated, better-quality and more effective suicide prevention system outlined in earlier sections. The critical enablers provide the mechanism for continuous improvement of the suicide prevention system, and therefore should not be considered short-term, but rather enduring activities. The critical enablers have been structured around four main areas of system reform, but in practice they are mutually reinforcing and have many crossovers. For this reason, the critical enablers should be  read as a group of actions to be implemented together.</a:t>
            </a:r>
            <a:endParaRPr lang="en-AU" sz="1450" b="0" i="1" u="sng">
              <a:solidFill>
                <a:schemeClr val="tx1"/>
              </a:solidFill>
            </a:endParaRPr>
          </a:p>
        </p:txBody>
      </p:sp>
      <p:cxnSp>
        <p:nvCxnSpPr>
          <p:cNvPr id="4" name="Straight Connector 3">
            <a:extLst>
              <a:ext uri="{FF2B5EF4-FFF2-40B4-BE49-F238E27FC236}">
                <a16:creationId xmlns:a16="http://schemas.microsoft.com/office/drawing/2014/main" id="{8EA63076-F4A0-5BAC-1F57-F89148EC4ADB}"/>
              </a:ext>
              <a:ext uri="{C183D7F6-B498-43B3-948B-1728B52AA6E4}">
                <adec:decorative xmlns:adec="http://schemas.microsoft.com/office/drawing/2017/decorative" val="1"/>
              </a:ext>
            </a:extLst>
          </p:cNvPr>
          <p:cNvCxnSpPr>
            <a:cxnSpLocks/>
          </p:cNvCxnSpPr>
          <p:nvPr/>
        </p:nvCxnSpPr>
        <p:spPr>
          <a:xfrm>
            <a:off x="1052610" y="3533321"/>
            <a:ext cx="6492922" cy="0"/>
          </a:xfrm>
          <a:prstGeom prst="line">
            <a:avLst/>
          </a:prstGeom>
          <a:ln>
            <a:solidFill>
              <a:srgbClr val="E29CC1"/>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2DC22AE6-A4EE-49BF-9BE6-35A91FA6DEFA}"/>
              </a:ext>
              <a:ext uri="{C183D7F6-B498-43B3-948B-1728B52AA6E4}">
                <adec:decorative xmlns:adec="http://schemas.microsoft.com/office/drawing/2017/decorative" val="1"/>
              </a:ext>
            </a:extLst>
          </p:cNvPr>
          <p:cNvCxnSpPr>
            <a:cxnSpLocks/>
          </p:cNvCxnSpPr>
          <p:nvPr/>
        </p:nvCxnSpPr>
        <p:spPr>
          <a:xfrm>
            <a:off x="1052610" y="6007994"/>
            <a:ext cx="6481531" cy="0"/>
          </a:xfrm>
          <a:prstGeom prst="line">
            <a:avLst/>
          </a:prstGeom>
          <a:ln>
            <a:solidFill>
              <a:srgbClr val="E29CC1"/>
            </a:solidFill>
          </a:ln>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A3D51007-DCB6-0A5D-620C-E211B41A8A1C}"/>
              </a:ext>
            </a:extLst>
          </p:cNvPr>
          <p:cNvSpPr txBox="1">
            <a:spLocks/>
          </p:cNvSpPr>
          <p:nvPr/>
        </p:nvSpPr>
        <p:spPr>
          <a:xfrm>
            <a:off x="1058872" y="1400994"/>
            <a:ext cx="6475269" cy="1009185"/>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Critical enablers</a:t>
            </a:r>
          </a:p>
        </p:txBody>
      </p:sp>
      <p:sp>
        <p:nvSpPr>
          <p:cNvPr id="10" name="Text Placeholder 6">
            <a:extLst>
              <a:ext uri="{FF2B5EF4-FFF2-40B4-BE49-F238E27FC236}">
                <a16:creationId xmlns:a16="http://schemas.microsoft.com/office/drawing/2014/main" id="{0562A75F-E6AC-AA9C-1CAB-71DE726D1331}"/>
              </a:ext>
            </a:extLst>
          </p:cNvPr>
          <p:cNvSpPr txBox="1">
            <a:spLocks/>
          </p:cNvSpPr>
          <p:nvPr/>
        </p:nvSpPr>
        <p:spPr>
          <a:xfrm>
            <a:off x="1058872" y="2457062"/>
            <a:ext cx="1576800" cy="809563"/>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Improved governance</a:t>
            </a:r>
          </a:p>
        </p:txBody>
      </p:sp>
      <p:sp>
        <p:nvSpPr>
          <p:cNvPr id="11" name="Text Placeholder 6">
            <a:extLst>
              <a:ext uri="{FF2B5EF4-FFF2-40B4-BE49-F238E27FC236}">
                <a16:creationId xmlns:a16="http://schemas.microsoft.com/office/drawing/2014/main" id="{B1AA2048-A14F-3F20-AAC4-AC251DA96720}"/>
              </a:ext>
            </a:extLst>
          </p:cNvPr>
          <p:cNvSpPr txBox="1">
            <a:spLocks/>
          </p:cNvSpPr>
          <p:nvPr/>
        </p:nvSpPr>
        <p:spPr>
          <a:xfrm>
            <a:off x="2692895" y="2457062"/>
            <a:ext cx="1576800" cy="809563"/>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Embedded lived experience</a:t>
            </a:r>
          </a:p>
        </p:txBody>
      </p:sp>
      <p:sp>
        <p:nvSpPr>
          <p:cNvPr id="13" name="Text Placeholder 6">
            <a:extLst>
              <a:ext uri="{FF2B5EF4-FFF2-40B4-BE49-F238E27FC236}">
                <a16:creationId xmlns:a16="http://schemas.microsoft.com/office/drawing/2014/main" id="{7BFB2260-FB45-E44F-1BBD-16FEDE2AB534}"/>
              </a:ext>
            </a:extLst>
          </p:cNvPr>
          <p:cNvSpPr txBox="1">
            <a:spLocks/>
          </p:cNvSpPr>
          <p:nvPr/>
        </p:nvSpPr>
        <p:spPr>
          <a:xfrm>
            <a:off x="4326918" y="2457062"/>
            <a:ext cx="1576800" cy="809563"/>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Available and translated evidence</a:t>
            </a:r>
          </a:p>
        </p:txBody>
      </p:sp>
      <p:sp>
        <p:nvSpPr>
          <p:cNvPr id="14" name="Text Placeholder 6">
            <a:extLst>
              <a:ext uri="{FF2B5EF4-FFF2-40B4-BE49-F238E27FC236}">
                <a16:creationId xmlns:a16="http://schemas.microsoft.com/office/drawing/2014/main" id="{73056F8C-5C74-7336-1E4C-4FE1C22635B7}"/>
              </a:ext>
            </a:extLst>
          </p:cNvPr>
          <p:cNvSpPr txBox="1">
            <a:spLocks/>
          </p:cNvSpPr>
          <p:nvPr/>
        </p:nvSpPr>
        <p:spPr>
          <a:xfrm>
            <a:off x="5960941" y="2457062"/>
            <a:ext cx="1576800" cy="809563"/>
          </a:xfrm>
          <a:prstGeom prst="roundRect">
            <a:avLst>
              <a:gd name="adj" fmla="val 10368"/>
            </a:avLst>
          </a:prstGeom>
          <a:solidFill>
            <a:srgbClr val="E29CC1">
              <a:alpha val="2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Capable and integrated workforce</a:t>
            </a:r>
          </a:p>
        </p:txBody>
      </p:sp>
      <p:sp>
        <p:nvSpPr>
          <p:cNvPr id="8" name="Text Placeholder 6">
            <a:extLst>
              <a:ext uri="{FF2B5EF4-FFF2-40B4-BE49-F238E27FC236}">
                <a16:creationId xmlns:a16="http://schemas.microsoft.com/office/drawing/2014/main" id="{646066AB-65B3-54B9-86EB-B7ED0DE1577C}"/>
              </a:ext>
            </a:extLst>
          </p:cNvPr>
          <p:cNvSpPr txBox="1">
            <a:spLocks noGrp="1"/>
          </p:cNvSpPr>
          <p:nvPr>
            <p:ph type="title" idx="4294967295"/>
          </p:nvPr>
        </p:nvSpPr>
        <p:spPr>
          <a:xfrm>
            <a:off x="1071664" y="553133"/>
            <a:ext cx="3101325" cy="593400"/>
          </a:xfrm>
          <a:prstGeom prst="roundRect">
            <a:avLst>
              <a:gd name="adj" fmla="val 11053"/>
            </a:avLst>
          </a:prstGeom>
          <a:solidFill>
            <a:srgbClr val="E29C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Critical enablers</a:t>
            </a:r>
          </a:p>
        </p:txBody>
      </p:sp>
      <p:pic>
        <p:nvPicPr>
          <p:cNvPr id="15" name="Picture 14" descr="Older men in group therapy session">
            <a:extLst>
              <a:ext uri="{FF2B5EF4-FFF2-40B4-BE49-F238E27FC236}">
                <a16:creationId xmlns:a16="http://schemas.microsoft.com/office/drawing/2014/main" id="{1226D024-781D-F752-1183-6C37857A6F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1552" y="1504608"/>
            <a:ext cx="6639101" cy="5600248"/>
          </a:xfrm>
          <a:prstGeom prst="rect">
            <a:avLst/>
          </a:prstGeom>
        </p:spPr>
      </p:pic>
    </p:spTree>
    <p:extLst>
      <p:ext uri="{BB962C8B-B14F-4D97-AF65-F5344CB8AC3E}">
        <p14:creationId xmlns:p14="http://schemas.microsoft.com/office/powerpoint/2010/main" val="1213644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4EEF306A-D33A-014A-FED5-958AA67417F0}"/>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78838B9C-823A-73DC-869D-9340F3BC1ED6}"/>
              </a:ext>
            </a:extLst>
          </p:cNvPr>
          <p:cNvSpPr txBox="1">
            <a:spLocks/>
          </p:cNvSpPr>
          <p:nvPr/>
        </p:nvSpPr>
        <p:spPr>
          <a:xfrm>
            <a:off x="1058872" y="1400840"/>
            <a:ext cx="6475269" cy="1009185"/>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Critical enablers</a:t>
            </a:r>
          </a:p>
        </p:txBody>
      </p:sp>
      <p:sp>
        <p:nvSpPr>
          <p:cNvPr id="4" name="Text Placeholder 6">
            <a:extLst>
              <a:ext uri="{FF2B5EF4-FFF2-40B4-BE49-F238E27FC236}">
                <a16:creationId xmlns:a16="http://schemas.microsoft.com/office/drawing/2014/main" id="{6A74A426-F6A5-EEFD-00EB-CF5E17711758}"/>
              </a:ext>
            </a:extLst>
          </p:cNvPr>
          <p:cNvSpPr txBox="1">
            <a:spLocks/>
          </p:cNvSpPr>
          <p:nvPr/>
        </p:nvSpPr>
        <p:spPr>
          <a:xfrm>
            <a:off x="1058872" y="2456908"/>
            <a:ext cx="1576800" cy="809563"/>
          </a:xfrm>
          <a:prstGeom prst="roundRect">
            <a:avLst>
              <a:gd name="adj" fmla="val 10368"/>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Improved governance</a:t>
            </a:r>
          </a:p>
        </p:txBody>
      </p:sp>
      <p:sp>
        <p:nvSpPr>
          <p:cNvPr id="5" name="Text Placeholder 6">
            <a:extLst>
              <a:ext uri="{FF2B5EF4-FFF2-40B4-BE49-F238E27FC236}">
                <a16:creationId xmlns:a16="http://schemas.microsoft.com/office/drawing/2014/main" id="{C0740A4E-2046-4701-24FE-E6BEC82268B6}"/>
              </a:ext>
            </a:extLst>
          </p:cNvPr>
          <p:cNvSpPr txBox="1">
            <a:spLocks/>
          </p:cNvSpPr>
          <p:nvPr/>
        </p:nvSpPr>
        <p:spPr>
          <a:xfrm>
            <a:off x="2692895" y="2456908"/>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Embedded lived experience</a:t>
            </a:r>
          </a:p>
        </p:txBody>
      </p:sp>
      <p:sp>
        <p:nvSpPr>
          <p:cNvPr id="10" name="Text Placeholder 6">
            <a:extLst>
              <a:ext uri="{FF2B5EF4-FFF2-40B4-BE49-F238E27FC236}">
                <a16:creationId xmlns:a16="http://schemas.microsoft.com/office/drawing/2014/main" id="{CED4A7CE-E07E-5501-6F86-9EE7BA2DDE7F}"/>
              </a:ext>
            </a:extLst>
          </p:cNvPr>
          <p:cNvSpPr txBox="1">
            <a:spLocks/>
          </p:cNvSpPr>
          <p:nvPr/>
        </p:nvSpPr>
        <p:spPr>
          <a:xfrm>
            <a:off x="4326918" y="2456908"/>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Available and translated evidence</a:t>
            </a:r>
          </a:p>
        </p:txBody>
      </p:sp>
      <p:sp>
        <p:nvSpPr>
          <p:cNvPr id="13" name="Text Placeholder 6">
            <a:extLst>
              <a:ext uri="{FF2B5EF4-FFF2-40B4-BE49-F238E27FC236}">
                <a16:creationId xmlns:a16="http://schemas.microsoft.com/office/drawing/2014/main" id="{DBD9FFDD-5858-29A8-5504-99747E747DB4}"/>
              </a:ext>
            </a:extLst>
          </p:cNvPr>
          <p:cNvSpPr txBox="1">
            <a:spLocks/>
          </p:cNvSpPr>
          <p:nvPr/>
        </p:nvSpPr>
        <p:spPr>
          <a:xfrm>
            <a:off x="5960941" y="2456908"/>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Capable and integrated workforce</a:t>
            </a:r>
          </a:p>
        </p:txBody>
      </p:sp>
      <p:sp>
        <p:nvSpPr>
          <p:cNvPr id="14" name="Text Placeholder 6">
            <a:extLst>
              <a:ext uri="{FF2B5EF4-FFF2-40B4-BE49-F238E27FC236}">
                <a16:creationId xmlns:a16="http://schemas.microsoft.com/office/drawing/2014/main" id="{D8451ECC-83D3-8F5F-7C3F-25F5A2CB842E}"/>
              </a:ext>
            </a:extLst>
          </p:cNvPr>
          <p:cNvSpPr txBox="1">
            <a:spLocks/>
          </p:cNvSpPr>
          <p:nvPr/>
        </p:nvSpPr>
        <p:spPr>
          <a:xfrm>
            <a:off x="8010658" y="1400840"/>
            <a:ext cx="3122467" cy="4909806"/>
          </a:xfrm>
          <a:prstGeom prst="roundRect">
            <a:avLst>
              <a:gd name="adj" fmla="val 3987"/>
            </a:avLst>
          </a:prstGeom>
          <a:solidFill>
            <a:srgbClr val="E29CC1">
              <a:alpha val="3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improved governance look like?</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How would improved governance impact local communities?</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sp>
        <p:nvSpPr>
          <p:cNvPr id="21" name="Content Placeholder 1">
            <a:extLst>
              <a:ext uri="{FF2B5EF4-FFF2-40B4-BE49-F238E27FC236}">
                <a16:creationId xmlns:a16="http://schemas.microsoft.com/office/drawing/2014/main" id="{0F9D960B-0925-9B8B-79A2-C03314A031B7}"/>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22" name="Content Placeholder 1">
            <a:extLst>
              <a:ext uri="{FF2B5EF4-FFF2-40B4-BE49-F238E27FC236}">
                <a16:creationId xmlns:a16="http://schemas.microsoft.com/office/drawing/2014/main" id="{37929B9D-9C95-BF12-935B-10F12038BFF7}"/>
              </a:ext>
            </a:extLst>
          </p:cNvPr>
          <p:cNvSpPr>
            <a:spLocks noGrp="1"/>
          </p:cNvSpPr>
          <p:nvPr/>
        </p:nvSpPr>
        <p:spPr>
          <a:xfrm>
            <a:off x="1026811" y="530338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23" name="Text Placeholder 6">
            <a:extLst>
              <a:ext uri="{FF2B5EF4-FFF2-40B4-BE49-F238E27FC236}">
                <a16:creationId xmlns:a16="http://schemas.microsoft.com/office/drawing/2014/main" id="{FEBC7D6D-BEC4-73E2-F5A2-956E37A24BDB}"/>
              </a:ext>
            </a:extLst>
          </p:cNvPr>
          <p:cNvSpPr txBox="1">
            <a:spLocks/>
          </p:cNvSpPr>
          <p:nvPr/>
        </p:nvSpPr>
        <p:spPr>
          <a:xfrm>
            <a:off x="1058873" y="3893980"/>
            <a:ext cx="6475267" cy="1166168"/>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Suicide prevention in Australia has clear accountability and coordination of efforts across portfolios and between levels of government.</a:t>
            </a:r>
          </a:p>
        </p:txBody>
      </p:sp>
      <p:sp>
        <p:nvSpPr>
          <p:cNvPr id="24" name="Text Placeholder 6">
            <a:extLst>
              <a:ext uri="{FF2B5EF4-FFF2-40B4-BE49-F238E27FC236}">
                <a16:creationId xmlns:a16="http://schemas.microsoft.com/office/drawing/2014/main" id="{71B793D1-9A2E-3A1F-6FB9-A110F5413F2B}"/>
              </a:ext>
            </a:extLst>
          </p:cNvPr>
          <p:cNvSpPr txBox="1">
            <a:spLocks/>
          </p:cNvSpPr>
          <p:nvPr/>
        </p:nvSpPr>
        <p:spPr>
          <a:xfrm>
            <a:off x="1058873" y="5652655"/>
            <a:ext cx="6475267" cy="657991"/>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Governments fulfil their responsibilities in preventing suicide and demonstrate accountability and collaboration</a:t>
            </a:r>
          </a:p>
        </p:txBody>
      </p:sp>
      <p:pic>
        <p:nvPicPr>
          <p:cNvPr id="12" name="Picture 11">
            <a:extLst>
              <a:ext uri="{FF2B5EF4-FFF2-40B4-BE49-F238E27FC236}">
                <a16:creationId xmlns:a16="http://schemas.microsoft.com/office/drawing/2014/main" id="{D4048DF2-D057-1247-869E-5DC876F89F4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90"/>
            <a:ext cx="440525" cy="766392"/>
          </a:xfrm>
          <a:prstGeom prst="rect">
            <a:avLst/>
          </a:prstGeom>
        </p:spPr>
      </p:pic>
      <p:sp>
        <p:nvSpPr>
          <p:cNvPr id="25" name="Text Placeholder 6">
            <a:extLst>
              <a:ext uri="{FF2B5EF4-FFF2-40B4-BE49-F238E27FC236}">
                <a16:creationId xmlns:a16="http://schemas.microsoft.com/office/drawing/2014/main" id="{3AD3BCA9-BE6B-75C0-7B81-B1557CD61463}"/>
              </a:ext>
            </a:extLst>
          </p:cNvPr>
          <p:cNvSpPr txBox="1">
            <a:spLocks noGrp="1"/>
          </p:cNvSpPr>
          <p:nvPr>
            <p:ph type="title" idx="4294967295"/>
          </p:nvPr>
        </p:nvSpPr>
        <p:spPr>
          <a:xfrm>
            <a:off x="1071664" y="553133"/>
            <a:ext cx="7024932" cy="593400"/>
          </a:xfrm>
          <a:prstGeom prst="roundRect">
            <a:avLst>
              <a:gd name="adj" fmla="val 11053"/>
            </a:avLst>
          </a:prstGeom>
          <a:solidFill>
            <a:srgbClr val="E29C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Critical enablers – Improved governance</a:t>
            </a:r>
          </a:p>
        </p:txBody>
      </p:sp>
    </p:spTree>
    <p:extLst>
      <p:ext uri="{BB962C8B-B14F-4D97-AF65-F5344CB8AC3E}">
        <p14:creationId xmlns:p14="http://schemas.microsoft.com/office/powerpoint/2010/main" val="3438090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E7841011-77B9-1CA9-3119-BA1BFB964477}"/>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E4FFDD1A-EE32-75D6-7CD0-BBA735F413C9}"/>
              </a:ext>
            </a:extLst>
          </p:cNvPr>
          <p:cNvSpPr txBox="1">
            <a:spLocks/>
          </p:cNvSpPr>
          <p:nvPr/>
        </p:nvSpPr>
        <p:spPr>
          <a:xfrm>
            <a:off x="1058872" y="1394878"/>
            <a:ext cx="6475269" cy="1009185"/>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Critical enablers</a:t>
            </a:r>
          </a:p>
        </p:txBody>
      </p:sp>
      <p:sp>
        <p:nvSpPr>
          <p:cNvPr id="4" name="Text Placeholder 6">
            <a:extLst>
              <a:ext uri="{FF2B5EF4-FFF2-40B4-BE49-F238E27FC236}">
                <a16:creationId xmlns:a16="http://schemas.microsoft.com/office/drawing/2014/main" id="{1FB1674E-F877-B1A4-6340-2B94F291B0EB}"/>
              </a:ext>
            </a:extLst>
          </p:cNvPr>
          <p:cNvSpPr txBox="1">
            <a:spLocks/>
          </p:cNvSpPr>
          <p:nvPr/>
        </p:nvSpPr>
        <p:spPr>
          <a:xfrm>
            <a:off x="1058872" y="2450946"/>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Improved governance</a:t>
            </a:r>
          </a:p>
        </p:txBody>
      </p:sp>
      <p:sp>
        <p:nvSpPr>
          <p:cNvPr id="5" name="Text Placeholder 6">
            <a:extLst>
              <a:ext uri="{FF2B5EF4-FFF2-40B4-BE49-F238E27FC236}">
                <a16:creationId xmlns:a16="http://schemas.microsoft.com/office/drawing/2014/main" id="{33B16FDD-F62E-9C69-7167-FBDE96CF6E5A}"/>
              </a:ext>
            </a:extLst>
          </p:cNvPr>
          <p:cNvSpPr txBox="1">
            <a:spLocks/>
          </p:cNvSpPr>
          <p:nvPr/>
        </p:nvSpPr>
        <p:spPr>
          <a:xfrm>
            <a:off x="2692895" y="2450946"/>
            <a:ext cx="1576800" cy="809563"/>
          </a:xfrm>
          <a:prstGeom prst="roundRect">
            <a:avLst>
              <a:gd name="adj" fmla="val 10368"/>
            </a:avLst>
          </a:prstGeom>
          <a:solidFill>
            <a:srgbClr val="E29CC1">
              <a:alpha val="3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Embedded lived experience</a:t>
            </a:r>
          </a:p>
        </p:txBody>
      </p:sp>
      <p:sp>
        <p:nvSpPr>
          <p:cNvPr id="10" name="Text Placeholder 6">
            <a:extLst>
              <a:ext uri="{FF2B5EF4-FFF2-40B4-BE49-F238E27FC236}">
                <a16:creationId xmlns:a16="http://schemas.microsoft.com/office/drawing/2014/main" id="{DB294E58-E8AA-59D6-F7C8-2C7BD6A8F00F}"/>
              </a:ext>
            </a:extLst>
          </p:cNvPr>
          <p:cNvSpPr txBox="1">
            <a:spLocks/>
          </p:cNvSpPr>
          <p:nvPr/>
        </p:nvSpPr>
        <p:spPr>
          <a:xfrm>
            <a:off x="4326918" y="2450946"/>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Available and translated evidence</a:t>
            </a:r>
          </a:p>
        </p:txBody>
      </p:sp>
      <p:sp>
        <p:nvSpPr>
          <p:cNvPr id="13" name="Text Placeholder 6">
            <a:extLst>
              <a:ext uri="{FF2B5EF4-FFF2-40B4-BE49-F238E27FC236}">
                <a16:creationId xmlns:a16="http://schemas.microsoft.com/office/drawing/2014/main" id="{FAABFBBB-1A5D-588C-A5BC-D0D7EA1A5FEA}"/>
              </a:ext>
            </a:extLst>
          </p:cNvPr>
          <p:cNvSpPr txBox="1">
            <a:spLocks/>
          </p:cNvSpPr>
          <p:nvPr/>
        </p:nvSpPr>
        <p:spPr>
          <a:xfrm>
            <a:off x="5960941" y="2450946"/>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Capable and integrated workforce</a:t>
            </a:r>
          </a:p>
        </p:txBody>
      </p:sp>
      <p:sp>
        <p:nvSpPr>
          <p:cNvPr id="15" name="Text Placeholder 6">
            <a:extLst>
              <a:ext uri="{FF2B5EF4-FFF2-40B4-BE49-F238E27FC236}">
                <a16:creationId xmlns:a16="http://schemas.microsoft.com/office/drawing/2014/main" id="{13FB9442-84CC-0364-6D2D-2E69CC7312FD}"/>
              </a:ext>
            </a:extLst>
          </p:cNvPr>
          <p:cNvSpPr txBox="1">
            <a:spLocks/>
          </p:cNvSpPr>
          <p:nvPr/>
        </p:nvSpPr>
        <p:spPr>
          <a:xfrm>
            <a:off x="8010658" y="1394878"/>
            <a:ext cx="3122467" cy="4915768"/>
          </a:xfrm>
          <a:prstGeom prst="roundRect">
            <a:avLst>
              <a:gd name="adj" fmla="val 3987"/>
            </a:avLst>
          </a:prstGeom>
          <a:solidFill>
            <a:srgbClr val="E29CC1">
              <a:alpha val="3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embedding lived experience look like?</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How would embedding lived experience impact local communities?</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sp>
        <p:nvSpPr>
          <p:cNvPr id="21" name="Content Placeholder 1">
            <a:extLst>
              <a:ext uri="{FF2B5EF4-FFF2-40B4-BE49-F238E27FC236}">
                <a16:creationId xmlns:a16="http://schemas.microsoft.com/office/drawing/2014/main" id="{C8707ABB-8A63-2742-B951-D4C484881A50}"/>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22" name="Content Placeholder 1">
            <a:extLst>
              <a:ext uri="{FF2B5EF4-FFF2-40B4-BE49-F238E27FC236}">
                <a16:creationId xmlns:a16="http://schemas.microsoft.com/office/drawing/2014/main" id="{DE377DD8-9F8D-5CDD-7E6C-297062A1F266}"/>
              </a:ext>
            </a:extLst>
          </p:cNvPr>
          <p:cNvSpPr>
            <a:spLocks noGrp="1"/>
          </p:cNvSpPr>
          <p:nvPr/>
        </p:nvSpPr>
        <p:spPr>
          <a:xfrm>
            <a:off x="1026811" y="530338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23" name="Text Placeholder 6">
            <a:extLst>
              <a:ext uri="{FF2B5EF4-FFF2-40B4-BE49-F238E27FC236}">
                <a16:creationId xmlns:a16="http://schemas.microsoft.com/office/drawing/2014/main" id="{6801A713-DAE8-B95C-2B1F-8F7359ED76F4}"/>
              </a:ext>
            </a:extLst>
          </p:cNvPr>
          <p:cNvSpPr txBox="1">
            <a:spLocks/>
          </p:cNvSpPr>
          <p:nvPr/>
        </p:nvSpPr>
        <p:spPr>
          <a:xfrm>
            <a:off x="1058873" y="3893980"/>
            <a:ext cx="6475267" cy="1166168"/>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Suicide prevention in Australia has consistent and meaningful involvement of people with a lived and living experience of suicide in the design and delivery of high-quality and effective suicide prevention activities.</a:t>
            </a:r>
          </a:p>
        </p:txBody>
      </p:sp>
      <p:sp>
        <p:nvSpPr>
          <p:cNvPr id="24" name="Text Placeholder 6">
            <a:extLst>
              <a:ext uri="{FF2B5EF4-FFF2-40B4-BE49-F238E27FC236}">
                <a16:creationId xmlns:a16="http://schemas.microsoft.com/office/drawing/2014/main" id="{3FBEA194-81F8-BEAD-AC65-4424EAB9A350}"/>
              </a:ext>
            </a:extLst>
          </p:cNvPr>
          <p:cNvSpPr txBox="1">
            <a:spLocks/>
          </p:cNvSpPr>
          <p:nvPr/>
        </p:nvSpPr>
        <p:spPr>
          <a:xfrm>
            <a:off x="1058873" y="5652655"/>
            <a:ext cx="6475267" cy="657991"/>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People with lived and living experience of suicide are included as an integral part of the suicide prevention system and involved in shared decision making</a:t>
            </a:r>
          </a:p>
        </p:txBody>
      </p:sp>
      <p:pic>
        <p:nvPicPr>
          <p:cNvPr id="12" name="Picture 11">
            <a:extLst>
              <a:ext uri="{FF2B5EF4-FFF2-40B4-BE49-F238E27FC236}">
                <a16:creationId xmlns:a16="http://schemas.microsoft.com/office/drawing/2014/main" id="{16DDDF7B-DF56-E52C-7AAD-A78AF269460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90"/>
            <a:ext cx="440525" cy="766392"/>
          </a:xfrm>
          <a:prstGeom prst="rect">
            <a:avLst/>
          </a:prstGeom>
        </p:spPr>
      </p:pic>
      <p:sp>
        <p:nvSpPr>
          <p:cNvPr id="25" name="Text Placeholder 6">
            <a:extLst>
              <a:ext uri="{FF2B5EF4-FFF2-40B4-BE49-F238E27FC236}">
                <a16:creationId xmlns:a16="http://schemas.microsoft.com/office/drawing/2014/main" id="{46322955-3ABF-3242-8A8D-5E2CBED2045B}"/>
              </a:ext>
            </a:extLst>
          </p:cNvPr>
          <p:cNvSpPr txBox="1">
            <a:spLocks noGrp="1"/>
          </p:cNvSpPr>
          <p:nvPr>
            <p:ph type="title" idx="4294967295"/>
          </p:nvPr>
        </p:nvSpPr>
        <p:spPr>
          <a:xfrm>
            <a:off x="1071664" y="553133"/>
            <a:ext cx="7955958" cy="593400"/>
          </a:xfrm>
          <a:prstGeom prst="roundRect">
            <a:avLst>
              <a:gd name="adj" fmla="val 11053"/>
            </a:avLst>
          </a:prstGeom>
          <a:solidFill>
            <a:srgbClr val="E29C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Critical enablers – Embedded lived experience</a:t>
            </a:r>
          </a:p>
        </p:txBody>
      </p:sp>
    </p:spTree>
    <p:extLst>
      <p:ext uri="{BB962C8B-B14F-4D97-AF65-F5344CB8AC3E}">
        <p14:creationId xmlns:p14="http://schemas.microsoft.com/office/powerpoint/2010/main" val="829309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55699A90-5A76-A749-B1FC-288C1FF705C3}"/>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DFF55024-5347-B409-049B-95092540759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798537">
            <a:off x="-3208901" y="311421"/>
            <a:ext cx="13380393" cy="3700633"/>
          </a:xfrm>
          <a:prstGeom prst="rect">
            <a:avLst/>
          </a:prstGeom>
        </p:spPr>
      </p:pic>
      <p:sp>
        <p:nvSpPr>
          <p:cNvPr id="2" name="Text Placeholder 6">
            <a:extLst>
              <a:ext uri="{FF2B5EF4-FFF2-40B4-BE49-F238E27FC236}">
                <a16:creationId xmlns:a16="http://schemas.microsoft.com/office/drawing/2014/main" id="{412686AC-7BF2-321B-E92E-66762AB19739}"/>
              </a:ext>
            </a:extLst>
          </p:cNvPr>
          <p:cNvSpPr txBox="1">
            <a:spLocks/>
          </p:cNvSpPr>
          <p:nvPr/>
        </p:nvSpPr>
        <p:spPr>
          <a:xfrm>
            <a:off x="1058872" y="1396690"/>
            <a:ext cx="6475269" cy="1009185"/>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Critical enablers</a:t>
            </a:r>
          </a:p>
        </p:txBody>
      </p:sp>
      <p:sp>
        <p:nvSpPr>
          <p:cNvPr id="4" name="Text Placeholder 6">
            <a:extLst>
              <a:ext uri="{FF2B5EF4-FFF2-40B4-BE49-F238E27FC236}">
                <a16:creationId xmlns:a16="http://schemas.microsoft.com/office/drawing/2014/main" id="{A028EA2E-9793-FB0D-C005-D7F745AAD9BE}"/>
              </a:ext>
            </a:extLst>
          </p:cNvPr>
          <p:cNvSpPr txBox="1">
            <a:spLocks/>
          </p:cNvSpPr>
          <p:nvPr/>
        </p:nvSpPr>
        <p:spPr>
          <a:xfrm>
            <a:off x="1058872" y="2452758"/>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Improved governance</a:t>
            </a:r>
          </a:p>
        </p:txBody>
      </p:sp>
      <p:sp>
        <p:nvSpPr>
          <p:cNvPr id="5" name="Text Placeholder 6">
            <a:extLst>
              <a:ext uri="{FF2B5EF4-FFF2-40B4-BE49-F238E27FC236}">
                <a16:creationId xmlns:a16="http://schemas.microsoft.com/office/drawing/2014/main" id="{2985FE40-A7E1-A7B4-DE80-FF3860CD4A27}"/>
              </a:ext>
            </a:extLst>
          </p:cNvPr>
          <p:cNvSpPr txBox="1">
            <a:spLocks/>
          </p:cNvSpPr>
          <p:nvPr/>
        </p:nvSpPr>
        <p:spPr>
          <a:xfrm>
            <a:off x="2692895" y="2452758"/>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Embedded lived experience</a:t>
            </a:r>
          </a:p>
        </p:txBody>
      </p:sp>
      <p:sp>
        <p:nvSpPr>
          <p:cNvPr id="10" name="Text Placeholder 6">
            <a:extLst>
              <a:ext uri="{FF2B5EF4-FFF2-40B4-BE49-F238E27FC236}">
                <a16:creationId xmlns:a16="http://schemas.microsoft.com/office/drawing/2014/main" id="{54D5B709-71CF-CA37-48B2-7D3144CB1770}"/>
              </a:ext>
            </a:extLst>
          </p:cNvPr>
          <p:cNvSpPr txBox="1">
            <a:spLocks/>
          </p:cNvSpPr>
          <p:nvPr/>
        </p:nvSpPr>
        <p:spPr>
          <a:xfrm>
            <a:off x="4326918" y="2452758"/>
            <a:ext cx="1576800" cy="809563"/>
          </a:xfrm>
          <a:prstGeom prst="roundRect">
            <a:avLst>
              <a:gd name="adj" fmla="val 10368"/>
            </a:avLst>
          </a:prstGeom>
          <a:solidFill>
            <a:srgbClr val="E29CC1">
              <a:alpha val="3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Available and translated evidence</a:t>
            </a:r>
          </a:p>
        </p:txBody>
      </p:sp>
      <p:sp>
        <p:nvSpPr>
          <p:cNvPr id="13" name="Text Placeholder 6">
            <a:extLst>
              <a:ext uri="{FF2B5EF4-FFF2-40B4-BE49-F238E27FC236}">
                <a16:creationId xmlns:a16="http://schemas.microsoft.com/office/drawing/2014/main" id="{C64409FC-64F8-ECA7-72CA-CDC8623F6265}"/>
              </a:ext>
            </a:extLst>
          </p:cNvPr>
          <p:cNvSpPr txBox="1">
            <a:spLocks/>
          </p:cNvSpPr>
          <p:nvPr/>
        </p:nvSpPr>
        <p:spPr>
          <a:xfrm>
            <a:off x="5960941" y="2452758"/>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4"/>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Capable and integrated workforce</a:t>
            </a:r>
          </a:p>
        </p:txBody>
      </p:sp>
      <p:sp>
        <p:nvSpPr>
          <p:cNvPr id="15" name="Text Placeholder 6">
            <a:extLst>
              <a:ext uri="{FF2B5EF4-FFF2-40B4-BE49-F238E27FC236}">
                <a16:creationId xmlns:a16="http://schemas.microsoft.com/office/drawing/2014/main" id="{DF907CDA-E033-8C2E-BEA6-4E6454419750}"/>
              </a:ext>
            </a:extLst>
          </p:cNvPr>
          <p:cNvSpPr txBox="1">
            <a:spLocks/>
          </p:cNvSpPr>
          <p:nvPr/>
        </p:nvSpPr>
        <p:spPr>
          <a:xfrm>
            <a:off x="8010658" y="1396690"/>
            <a:ext cx="3122467" cy="4913956"/>
          </a:xfrm>
          <a:prstGeom prst="roundRect">
            <a:avLst>
              <a:gd name="adj" fmla="val 3987"/>
            </a:avLst>
          </a:prstGeom>
          <a:solidFill>
            <a:srgbClr val="E29CC1">
              <a:alpha val="3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a:t>
            </a:r>
            <a:br>
              <a:rPr lang="en-GB" sz="2000" b="0">
                <a:solidFill>
                  <a:schemeClr val="tx1"/>
                </a:solidFill>
              </a:rPr>
            </a:br>
            <a:r>
              <a:rPr lang="en-GB" sz="2000" b="0">
                <a:solidFill>
                  <a:schemeClr val="tx1"/>
                </a:solidFill>
              </a:rPr>
              <a:t>available and translated evidence look like?</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How would available and translated evidence impact local communities?</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sp>
        <p:nvSpPr>
          <p:cNvPr id="21" name="Content Placeholder 1">
            <a:extLst>
              <a:ext uri="{FF2B5EF4-FFF2-40B4-BE49-F238E27FC236}">
                <a16:creationId xmlns:a16="http://schemas.microsoft.com/office/drawing/2014/main" id="{BDB8B4B8-6CE4-0D2B-B943-A435C0AB68C6}"/>
              </a:ext>
            </a:extLst>
          </p:cNvPr>
          <p:cNvSpPr>
            <a:spLocks noGrp="1"/>
          </p:cNvSpPr>
          <p:nvPr/>
        </p:nvSpPr>
        <p:spPr>
          <a:xfrm>
            <a:off x="1019656" y="3545030"/>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22" name="Content Placeholder 1">
            <a:extLst>
              <a:ext uri="{FF2B5EF4-FFF2-40B4-BE49-F238E27FC236}">
                <a16:creationId xmlns:a16="http://schemas.microsoft.com/office/drawing/2014/main" id="{D3D039C8-3E3D-7580-4805-0234F2191EBE}"/>
              </a:ext>
            </a:extLst>
          </p:cNvPr>
          <p:cNvSpPr>
            <a:spLocks noGrp="1"/>
          </p:cNvSpPr>
          <p:nvPr/>
        </p:nvSpPr>
        <p:spPr>
          <a:xfrm>
            <a:off x="1026811" y="530338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23" name="Text Placeholder 6">
            <a:extLst>
              <a:ext uri="{FF2B5EF4-FFF2-40B4-BE49-F238E27FC236}">
                <a16:creationId xmlns:a16="http://schemas.microsoft.com/office/drawing/2014/main" id="{1766F77D-691C-57D8-5F4A-91F89341C5EA}"/>
              </a:ext>
            </a:extLst>
          </p:cNvPr>
          <p:cNvSpPr txBox="1">
            <a:spLocks/>
          </p:cNvSpPr>
          <p:nvPr/>
        </p:nvSpPr>
        <p:spPr>
          <a:xfrm>
            <a:off x="1058873" y="3897604"/>
            <a:ext cx="6475267" cy="1166168"/>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Suicide prevention in Australia uses fit-for-purpose evidence to guide timely, high-quality and effective suicide prevention activities.</a:t>
            </a:r>
          </a:p>
        </p:txBody>
      </p:sp>
      <p:sp>
        <p:nvSpPr>
          <p:cNvPr id="24" name="Text Placeholder 6">
            <a:extLst>
              <a:ext uri="{FF2B5EF4-FFF2-40B4-BE49-F238E27FC236}">
                <a16:creationId xmlns:a16="http://schemas.microsoft.com/office/drawing/2014/main" id="{DBEAD56A-5845-A5E5-4C4E-EE7D641FE5FC}"/>
              </a:ext>
            </a:extLst>
          </p:cNvPr>
          <p:cNvSpPr txBox="1">
            <a:spLocks/>
          </p:cNvSpPr>
          <p:nvPr/>
        </p:nvSpPr>
        <p:spPr>
          <a:xfrm>
            <a:off x="1058873" y="5652655"/>
            <a:ext cx="6475267" cy="657991"/>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An evidence-based learning culture operates to continually improve the effectiveness of suicide prevention efforts</a:t>
            </a:r>
          </a:p>
        </p:txBody>
      </p:sp>
      <p:pic>
        <p:nvPicPr>
          <p:cNvPr id="12" name="Picture 11">
            <a:extLst>
              <a:ext uri="{FF2B5EF4-FFF2-40B4-BE49-F238E27FC236}">
                <a16:creationId xmlns:a16="http://schemas.microsoft.com/office/drawing/2014/main" id="{D6D4AB0E-8D53-18F6-4B6F-260AB4078C4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37465" y="1522390"/>
            <a:ext cx="440525" cy="766392"/>
          </a:xfrm>
          <a:prstGeom prst="rect">
            <a:avLst/>
          </a:prstGeom>
        </p:spPr>
      </p:pic>
      <p:sp>
        <p:nvSpPr>
          <p:cNvPr id="25" name="Text Placeholder 6">
            <a:extLst>
              <a:ext uri="{FF2B5EF4-FFF2-40B4-BE49-F238E27FC236}">
                <a16:creationId xmlns:a16="http://schemas.microsoft.com/office/drawing/2014/main" id="{FF40400C-13A3-CDA0-C7B8-653104CDBDDE}"/>
              </a:ext>
            </a:extLst>
          </p:cNvPr>
          <p:cNvSpPr txBox="1">
            <a:spLocks noGrp="1"/>
          </p:cNvSpPr>
          <p:nvPr>
            <p:ph type="title" idx="4294967295"/>
          </p:nvPr>
        </p:nvSpPr>
        <p:spPr>
          <a:xfrm>
            <a:off x="1071663" y="553133"/>
            <a:ext cx="8903609" cy="593400"/>
          </a:xfrm>
          <a:prstGeom prst="roundRect">
            <a:avLst>
              <a:gd name="adj" fmla="val 11053"/>
            </a:avLst>
          </a:prstGeom>
          <a:solidFill>
            <a:srgbClr val="E29C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Critical enablers – Available and translated evidence</a:t>
            </a:r>
          </a:p>
        </p:txBody>
      </p:sp>
    </p:spTree>
    <p:extLst>
      <p:ext uri="{BB962C8B-B14F-4D97-AF65-F5344CB8AC3E}">
        <p14:creationId xmlns:p14="http://schemas.microsoft.com/office/powerpoint/2010/main" val="728385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F7F1"/>
        </a:solidFill>
        <a:effectLst/>
      </p:bgPr>
    </p:bg>
    <p:spTree>
      <p:nvGrpSpPr>
        <p:cNvPr id="1" name="">
          <a:extLst>
            <a:ext uri="{FF2B5EF4-FFF2-40B4-BE49-F238E27FC236}">
              <a16:creationId xmlns:a16="http://schemas.microsoft.com/office/drawing/2014/main" id="{16FCF1A0-7868-98AC-A33D-81C42A5FB2A6}"/>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989C0FE2-C45D-5E6A-8856-D4B09CC9AF8F}"/>
              </a:ext>
            </a:extLst>
          </p:cNvPr>
          <p:cNvSpPr txBox="1">
            <a:spLocks/>
          </p:cNvSpPr>
          <p:nvPr/>
        </p:nvSpPr>
        <p:spPr>
          <a:xfrm>
            <a:off x="1058872" y="1394878"/>
            <a:ext cx="6475269" cy="1009185"/>
          </a:xfrm>
          <a:prstGeom prst="roundRect">
            <a:avLst>
              <a:gd name="adj" fmla="val 10368"/>
            </a:avLst>
          </a:prstGeom>
          <a:solidFill>
            <a:srgbClr val="E29CC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2400">
                <a:solidFill>
                  <a:schemeClr val="tx1"/>
                </a:solidFill>
              </a:rPr>
              <a:t>Critical enablers</a:t>
            </a:r>
          </a:p>
        </p:txBody>
      </p:sp>
      <p:sp>
        <p:nvSpPr>
          <p:cNvPr id="4" name="Text Placeholder 6">
            <a:extLst>
              <a:ext uri="{FF2B5EF4-FFF2-40B4-BE49-F238E27FC236}">
                <a16:creationId xmlns:a16="http://schemas.microsoft.com/office/drawing/2014/main" id="{72E7243D-D0D9-CD14-B572-6B490733EBA5}"/>
              </a:ext>
            </a:extLst>
          </p:cNvPr>
          <p:cNvSpPr txBox="1">
            <a:spLocks/>
          </p:cNvSpPr>
          <p:nvPr/>
        </p:nvSpPr>
        <p:spPr>
          <a:xfrm>
            <a:off x="1058872" y="2450946"/>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gn="ctr">
              <a:lnSpc>
                <a:spcPct val="100000"/>
              </a:lnSpc>
            </a:pPr>
            <a:r>
              <a:rPr lang="en-AU" sz="1400" b="0">
                <a:solidFill>
                  <a:schemeClr val="tx1"/>
                </a:solidFill>
              </a:rPr>
              <a:t>Improved governance</a:t>
            </a:r>
          </a:p>
        </p:txBody>
      </p:sp>
      <p:sp>
        <p:nvSpPr>
          <p:cNvPr id="5" name="Text Placeholder 6">
            <a:extLst>
              <a:ext uri="{FF2B5EF4-FFF2-40B4-BE49-F238E27FC236}">
                <a16:creationId xmlns:a16="http://schemas.microsoft.com/office/drawing/2014/main" id="{09CB56FE-6C59-AA72-D271-37B4F8AD5FEA}"/>
              </a:ext>
            </a:extLst>
          </p:cNvPr>
          <p:cNvSpPr txBox="1">
            <a:spLocks/>
          </p:cNvSpPr>
          <p:nvPr/>
        </p:nvSpPr>
        <p:spPr>
          <a:xfrm>
            <a:off x="2692895" y="2450946"/>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Embedded lived experience</a:t>
            </a:r>
          </a:p>
        </p:txBody>
      </p:sp>
      <p:sp>
        <p:nvSpPr>
          <p:cNvPr id="10" name="Text Placeholder 6">
            <a:extLst>
              <a:ext uri="{FF2B5EF4-FFF2-40B4-BE49-F238E27FC236}">
                <a16:creationId xmlns:a16="http://schemas.microsoft.com/office/drawing/2014/main" id="{DE4AC81E-4379-B5CE-23E8-7B794909942F}"/>
              </a:ext>
            </a:extLst>
          </p:cNvPr>
          <p:cNvSpPr txBox="1">
            <a:spLocks/>
          </p:cNvSpPr>
          <p:nvPr/>
        </p:nvSpPr>
        <p:spPr>
          <a:xfrm>
            <a:off x="4326918" y="2450946"/>
            <a:ext cx="1576800" cy="809563"/>
          </a:xfrm>
          <a:prstGeom prst="roundRect">
            <a:avLst>
              <a:gd name="adj" fmla="val 10368"/>
            </a:avLst>
          </a:prstGeom>
          <a:solidFill>
            <a:srgbClr val="000000">
              <a:alpha val="9804"/>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Available and translated evidence</a:t>
            </a:r>
          </a:p>
        </p:txBody>
      </p:sp>
      <p:sp>
        <p:nvSpPr>
          <p:cNvPr id="13" name="Text Placeholder 6">
            <a:extLst>
              <a:ext uri="{FF2B5EF4-FFF2-40B4-BE49-F238E27FC236}">
                <a16:creationId xmlns:a16="http://schemas.microsoft.com/office/drawing/2014/main" id="{F1D2D56E-78F0-F445-659D-CC752516D6F2}"/>
              </a:ext>
            </a:extLst>
          </p:cNvPr>
          <p:cNvSpPr txBox="1">
            <a:spLocks/>
          </p:cNvSpPr>
          <p:nvPr/>
        </p:nvSpPr>
        <p:spPr>
          <a:xfrm>
            <a:off x="5960941" y="2450946"/>
            <a:ext cx="1576800" cy="809563"/>
          </a:xfrm>
          <a:prstGeom prst="roundRect">
            <a:avLst>
              <a:gd name="adj" fmla="val 10368"/>
            </a:avLst>
          </a:prstGeom>
          <a:solidFill>
            <a:srgbClr val="E29CC1">
              <a:alpha val="30000"/>
            </a:srgbClr>
          </a:solidFill>
        </p:spPr>
        <p:txBody>
          <a:bodyPr vert="horz" wrap="square" lIns="108000" tIns="108000" rIns="108000" bIns="108000" rtlCol="0" anchor="ctr" anchorCtr="0">
            <a:noAutofit/>
          </a:bodyPr>
          <a:lstStyle>
            <a:defPPr>
              <a:defRPr lang="en-US"/>
            </a:defPPr>
            <a:lvl1pPr indent="0" algn="ctr">
              <a:lnSpc>
                <a:spcPct val="100000"/>
              </a:lnSpc>
              <a:spcBef>
                <a:spcPts val="0"/>
              </a:spcBef>
              <a:spcAft>
                <a:spcPts val="0"/>
              </a:spcAft>
              <a:buFontTx/>
              <a:buNone/>
              <a:defRPr sz="1400" b="0"/>
            </a:lvl1pPr>
            <a:lvl2pPr marL="0" indent="0">
              <a:lnSpc>
                <a:spcPts val="2200"/>
              </a:lnSpc>
              <a:spcBef>
                <a:spcPts val="600"/>
              </a:spcBef>
              <a:spcAft>
                <a:spcPts val="0"/>
              </a:spcAft>
              <a:buFontTx/>
              <a:buNone/>
              <a:defRPr sz="2000" b="0">
                <a:solidFill>
                  <a:schemeClr val="bg1"/>
                </a:solidFill>
              </a:defRPr>
            </a:lvl2pPr>
            <a:lvl3pPr marL="0" indent="0">
              <a:lnSpc>
                <a:spcPct val="100000"/>
              </a:lnSpc>
              <a:spcBef>
                <a:spcPts val="0"/>
              </a:spcBef>
              <a:spcAft>
                <a:spcPts val="0"/>
              </a:spcAft>
              <a:buFont typeface="Arial" panose="020B0604020202020204" pitchFamily="34" charset="0"/>
              <a:buNone/>
              <a:defRPr sz="1500">
                <a:solidFill>
                  <a:schemeClr val="bg1"/>
                </a:solidFill>
              </a:defRPr>
            </a:lvl3pPr>
            <a:lvl4pPr marL="432000" indent="-216000">
              <a:lnSpc>
                <a:spcPct val="100000"/>
              </a:lnSpc>
              <a:spcBef>
                <a:spcPts val="0"/>
              </a:spcBef>
              <a:spcAft>
                <a:spcPts val="0"/>
              </a:spcAft>
              <a:buFont typeface="Arial" panose="020B0604020202020204" pitchFamily="34" charset="0"/>
              <a:buChar char="-"/>
              <a:defRPr sz="1500">
                <a:solidFill>
                  <a:schemeClr val="bg1"/>
                </a:solidFill>
              </a:defRPr>
            </a:lvl4pPr>
            <a:lvl5pPr marL="324000" indent="-324000">
              <a:lnSpc>
                <a:spcPct val="100000"/>
              </a:lnSpc>
              <a:spcBef>
                <a:spcPts val="0"/>
              </a:spcBef>
              <a:spcAft>
                <a:spcPts val="0"/>
              </a:spcAft>
              <a:buSzPct val="120000"/>
              <a:buFontTx/>
              <a:buBlip>
                <a:blip r:embed="rId3"/>
              </a:buBlip>
              <a:defRPr sz="1500">
                <a:solidFill>
                  <a:schemeClr val="bg1"/>
                </a:solidFill>
              </a:defRPr>
            </a:lvl5pPr>
            <a:lvl6pPr marL="648000" indent="-324000">
              <a:lnSpc>
                <a:spcPct val="100000"/>
              </a:lnSpc>
              <a:spcBef>
                <a:spcPts val="0"/>
              </a:spcBef>
              <a:spcAft>
                <a:spcPts val="0"/>
              </a:spcAft>
              <a:buFont typeface="Arial" panose="020B0604020202020204" pitchFamily="34" charset="0"/>
              <a:buChar char="•"/>
              <a:defRPr sz="1500">
                <a:solidFill>
                  <a:schemeClr val="bg1"/>
                </a:solidFill>
              </a:defRPr>
            </a:lvl6pPr>
            <a:lvl7pPr marL="864000" indent="-216000">
              <a:lnSpc>
                <a:spcPct val="100000"/>
              </a:lnSpc>
              <a:spcBef>
                <a:spcPts val="0"/>
              </a:spcBef>
              <a:spcAft>
                <a:spcPts val="0"/>
              </a:spcAft>
              <a:buFont typeface="Arial" panose="020B0604020202020204" pitchFamily="34" charset="0"/>
              <a:buChar char="•"/>
              <a:defRPr sz="1500">
                <a:solidFill>
                  <a:schemeClr val="bg1"/>
                </a:solidFill>
              </a:defRPr>
            </a:lvl7pPr>
            <a:lvl8pPr marL="1080000" indent="-216000">
              <a:lnSpc>
                <a:spcPct val="100000"/>
              </a:lnSpc>
              <a:spcBef>
                <a:spcPts val="0"/>
              </a:spcBef>
              <a:spcAft>
                <a:spcPts val="0"/>
              </a:spcAft>
              <a:buFont typeface="Arial" panose="020B0604020202020204" pitchFamily="34" charset="0"/>
              <a:buChar char="•"/>
              <a:defRPr sz="1500">
                <a:solidFill>
                  <a:schemeClr val="bg1"/>
                </a:solidFill>
              </a:defRPr>
            </a:lvl8pPr>
            <a:lvl9pPr marL="1296000" indent="-216000">
              <a:lnSpc>
                <a:spcPct val="100000"/>
              </a:lnSpc>
              <a:spcBef>
                <a:spcPts val="0"/>
              </a:spcBef>
              <a:spcAft>
                <a:spcPts val="0"/>
              </a:spcAft>
              <a:buFont typeface="Arial" panose="020B0604020202020204" pitchFamily="34" charset="0"/>
              <a:buChar char="•"/>
              <a:defRPr sz="1500">
                <a:solidFill>
                  <a:schemeClr val="bg1"/>
                </a:solidFill>
              </a:defRPr>
            </a:lvl9pPr>
          </a:lstStyle>
          <a:p>
            <a:r>
              <a:rPr lang="en-AU"/>
              <a:t>Capable and integrated workforce</a:t>
            </a:r>
          </a:p>
        </p:txBody>
      </p:sp>
      <p:sp>
        <p:nvSpPr>
          <p:cNvPr id="15" name="Text Placeholder 6">
            <a:extLst>
              <a:ext uri="{FF2B5EF4-FFF2-40B4-BE49-F238E27FC236}">
                <a16:creationId xmlns:a16="http://schemas.microsoft.com/office/drawing/2014/main" id="{AF80A41A-1A28-3C79-C948-826688842634}"/>
              </a:ext>
            </a:extLst>
          </p:cNvPr>
          <p:cNvSpPr txBox="1">
            <a:spLocks/>
          </p:cNvSpPr>
          <p:nvPr/>
        </p:nvSpPr>
        <p:spPr>
          <a:xfrm>
            <a:off x="8010658" y="1394878"/>
            <a:ext cx="3122467" cy="4915768"/>
          </a:xfrm>
          <a:prstGeom prst="roundRect">
            <a:avLst>
              <a:gd name="adj" fmla="val 3987"/>
            </a:avLst>
          </a:prstGeom>
          <a:solidFill>
            <a:srgbClr val="E29CC1">
              <a:alpha val="30000"/>
            </a:srgbClr>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342900" indent="-342900">
              <a:lnSpc>
                <a:spcPct val="100000"/>
              </a:lnSpc>
              <a:buFont typeface="Arial" panose="020B0604020202020204" pitchFamily="34" charset="0"/>
              <a:buChar char="•"/>
            </a:pPr>
            <a:r>
              <a:rPr lang="en-GB" sz="2000" b="0">
                <a:solidFill>
                  <a:schemeClr val="tx1"/>
                </a:solidFill>
              </a:rPr>
              <a:t>What does </a:t>
            </a:r>
            <a:br>
              <a:rPr lang="en-GB" sz="2000" b="0">
                <a:solidFill>
                  <a:schemeClr val="tx1"/>
                </a:solidFill>
              </a:rPr>
            </a:br>
            <a:r>
              <a:rPr lang="en-GB" sz="2000" b="0">
                <a:solidFill>
                  <a:schemeClr val="tx1"/>
                </a:solidFill>
              </a:rPr>
              <a:t>having a capable </a:t>
            </a:r>
            <a:br>
              <a:rPr lang="en-GB" sz="2000" b="0">
                <a:solidFill>
                  <a:schemeClr val="tx1"/>
                </a:solidFill>
              </a:rPr>
            </a:br>
            <a:r>
              <a:rPr lang="en-GB" sz="2000" b="0">
                <a:solidFill>
                  <a:schemeClr val="tx1"/>
                </a:solidFill>
              </a:rPr>
              <a:t>and integrated workforce look like?</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How would having a capable and integrated workforce impact local communities?</a:t>
            </a:r>
            <a:br>
              <a:rPr lang="en-GB" sz="2000" b="0">
                <a:solidFill>
                  <a:schemeClr val="tx1"/>
                </a:solidFill>
              </a:rPr>
            </a:br>
            <a:endParaRPr lang="en-GB" sz="1500" b="0">
              <a:solidFill>
                <a:schemeClr val="tx1"/>
              </a:solidFill>
            </a:endParaRPr>
          </a:p>
          <a:p>
            <a:pPr marL="342900" indent="-342900">
              <a:lnSpc>
                <a:spcPct val="100000"/>
              </a:lnSpc>
              <a:buFont typeface="Arial" panose="020B0604020202020204" pitchFamily="34" charset="0"/>
              <a:buChar char="•"/>
            </a:pPr>
            <a:r>
              <a:rPr lang="en-GB" sz="2000" b="0">
                <a:solidFill>
                  <a:schemeClr val="tx1"/>
                </a:solidFill>
              </a:rPr>
              <a:t>What could be done to progress towards the outcome?</a:t>
            </a:r>
          </a:p>
        </p:txBody>
      </p:sp>
      <p:sp>
        <p:nvSpPr>
          <p:cNvPr id="21" name="Content Placeholder 1">
            <a:extLst>
              <a:ext uri="{FF2B5EF4-FFF2-40B4-BE49-F238E27FC236}">
                <a16:creationId xmlns:a16="http://schemas.microsoft.com/office/drawing/2014/main" id="{FD06C059-550E-6F9D-259E-62F3E9B84C57}"/>
              </a:ext>
            </a:extLst>
          </p:cNvPr>
          <p:cNvSpPr>
            <a:spLocks noGrp="1"/>
          </p:cNvSpPr>
          <p:nvPr/>
        </p:nvSpPr>
        <p:spPr>
          <a:xfrm>
            <a:off x="1019656" y="3541406"/>
            <a:ext cx="4357273" cy="355665"/>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Objective aim (from the Strategy)</a:t>
            </a:r>
          </a:p>
        </p:txBody>
      </p:sp>
      <p:sp>
        <p:nvSpPr>
          <p:cNvPr id="22" name="Content Placeholder 1">
            <a:extLst>
              <a:ext uri="{FF2B5EF4-FFF2-40B4-BE49-F238E27FC236}">
                <a16:creationId xmlns:a16="http://schemas.microsoft.com/office/drawing/2014/main" id="{2C4E2A94-DA1C-8B57-90DD-5C354F805F3F}"/>
              </a:ext>
            </a:extLst>
          </p:cNvPr>
          <p:cNvSpPr>
            <a:spLocks noGrp="1"/>
          </p:cNvSpPr>
          <p:nvPr/>
        </p:nvSpPr>
        <p:spPr>
          <a:xfrm>
            <a:off x="1026811" y="5303386"/>
            <a:ext cx="4350118" cy="296214"/>
          </a:xfrm>
          <a:prstGeom prst="rect">
            <a:avLst/>
          </a:prstGeom>
        </p:spPr>
        <p:txBody>
          <a:bodyPr vert="horz" wrap="square" lIns="36000" tIns="36000" rIns="36000" bIns="36000" rtlCol="0" anchor="t">
            <a:noAutofit/>
          </a:bodyPr>
          <a:lstStyle>
            <a:lvl1pPr marL="0" indent="0" algn="l" defTabSz="914400" rtl="0" eaLnBrk="1" latinLnBrk="0" hangingPunct="1">
              <a:lnSpc>
                <a:spcPct val="100000"/>
              </a:lnSpc>
              <a:spcBef>
                <a:spcPts val="0"/>
              </a:spcBef>
              <a:spcAft>
                <a:spcPts val="0"/>
              </a:spcAft>
              <a:buFontTx/>
              <a:buNone/>
              <a:defRPr sz="15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1400"/>
              </a:spcAft>
              <a:buFontTx/>
              <a:buNone/>
              <a:defRPr sz="2000" b="1" kern="1200">
                <a:solidFill>
                  <a:schemeClr val="bg1"/>
                </a:solidFill>
                <a:latin typeface="+mn-lt"/>
                <a:ea typeface="+mn-ea"/>
                <a:cs typeface="+mn-cs"/>
              </a:defRPr>
            </a:lvl2pPr>
            <a:lvl3pPr marL="21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AU" b="1">
                <a:solidFill>
                  <a:schemeClr val="tx1"/>
                </a:solidFill>
              </a:rPr>
              <a:t>Outcome from Outcomes Map</a:t>
            </a:r>
          </a:p>
        </p:txBody>
      </p:sp>
      <p:sp>
        <p:nvSpPr>
          <p:cNvPr id="23" name="Text Placeholder 6">
            <a:extLst>
              <a:ext uri="{FF2B5EF4-FFF2-40B4-BE49-F238E27FC236}">
                <a16:creationId xmlns:a16="http://schemas.microsoft.com/office/drawing/2014/main" id="{14B697A4-2CE2-3AF4-F1D4-BC8AFBFC6DE1}"/>
              </a:ext>
            </a:extLst>
          </p:cNvPr>
          <p:cNvSpPr txBox="1">
            <a:spLocks/>
          </p:cNvSpPr>
          <p:nvPr/>
        </p:nvSpPr>
        <p:spPr>
          <a:xfrm>
            <a:off x="1058873" y="3893980"/>
            <a:ext cx="6475267" cy="1166168"/>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a:solidFill>
                  <a:schemeClr val="tx1"/>
                </a:solidFill>
              </a:rPr>
              <a:t>What do we need to achieve?</a:t>
            </a:r>
          </a:p>
          <a:p>
            <a:pPr>
              <a:lnSpc>
                <a:spcPct val="100000"/>
              </a:lnSpc>
            </a:pPr>
            <a:r>
              <a:rPr lang="en-AU" sz="1400" b="0">
                <a:solidFill>
                  <a:schemeClr val="tx1"/>
                </a:solidFill>
              </a:rPr>
              <a:t>Suicide prevention in Australia is delivered by a capable, integrated and sustained workforce.</a:t>
            </a:r>
          </a:p>
        </p:txBody>
      </p:sp>
      <p:sp>
        <p:nvSpPr>
          <p:cNvPr id="24" name="Text Placeholder 6">
            <a:extLst>
              <a:ext uri="{FF2B5EF4-FFF2-40B4-BE49-F238E27FC236}">
                <a16:creationId xmlns:a16="http://schemas.microsoft.com/office/drawing/2014/main" id="{724E743F-0DD0-87CE-DA80-A0E7E2117B04}"/>
              </a:ext>
            </a:extLst>
          </p:cNvPr>
          <p:cNvSpPr txBox="1">
            <a:spLocks/>
          </p:cNvSpPr>
          <p:nvPr/>
        </p:nvSpPr>
        <p:spPr>
          <a:xfrm>
            <a:off x="1058873" y="5652655"/>
            <a:ext cx="6475267" cy="657991"/>
          </a:xfrm>
          <a:prstGeom prst="roundRect">
            <a:avLst>
              <a:gd name="adj" fmla="val 13550"/>
            </a:avLst>
          </a:prstGeom>
          <a:solidFill>
            <a:srgbClr val="E29CC1">
              <a:alpha val="30000"/>
            </a:srgbClr>
          </a:solidFill>
        </p:spPr>
        <p:txBody>
          <a:bodyPr vert="horz" wrap="square" lIns="108000" tIns="108000" rIns="108000" bIns="108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400" b="0">
                <a:solidFill>
                  <a:schemeClr val="tx1"/>
                </a:solidFill>
              </a:rPr>
              <a:t>The suicide prevention workforce has the capability and capacity to prevent and respond to suicide</a:t>
            </a:r>
          </a:p>
        </p:txBody>
      </p:sp>
      <p:pic>
        <p:nvPicPr>
          <p:cNvPr id="12" name="Picture 11">
            <a:extLst>
              <a:ext uri="{FF2B5EF4-FFF2-40B4-BE49-F238E27FC236}">
                <a16:creationId xmlns:a16="http://schemas.microsoft.com/office/drawing/2014/main" id="{555C4F00-8507-8238-C12E-BC98809D6BE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537465" y="1522390"/>
            <a:ext cx="440525" cy="766392"/>
          </a:xfrm>
          <a:prstGeom prst="rect">
            <a:avLst/>
          </a:prstGeom>
        </p:spPr>
      </p:pic>
      <p:sp>
        <p:nvSpPr>
          <p:cNvPr id="27" name="Text Placeholder 6">
            <a:extLst>
              <a:ext uri="{FF2B5EF4-FFF2-40B4-BE49-F238E27FC236}">
                <a16:creationId xmlns:a16="http://schemas.microsoft.com/office/drawing/2014/main" id="{527461A3-D8AC-AFB0-7938-1413B2D65CE4}"/>
              </a:ext>
            </a:extLst>
          </p:cNvPr>
          <p:cNvSpPr txBox="1">
            <a:spLocks noGrp="1"/>
          </p:cNvSpPr>
          <p:nvPr>
            <p:ph type="title" idx="4294967295"/>
          </p:nvPr>
        </p:nvSpPr>
        <p:spPr>
          <a:xfrm>
            <a:off x="1071663" y="553133"/>
            <a:ext cx="8903609" cy="593400"/>
          </a:xfrm>
          <a:prstGeom prst="roundRect">
            <a:avLst>
              <a:gd name="adj" fmla="val 11053"/>
            </a:avLst>
          </a:prstGeom>
          <a:solidFill>
            <a:srgbClr val="E29CC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Critical enablers – Capable and integrated workforce</a:t>
            </a:r>
          </a:p>
        </p:txBody>
      </p:sp>
    </p:spTree>
    <p:extLst>
      <p:ext uri="{BB962C8B-B14F-4D97-AF65-F5344CB8AC3E}">
        <p14:creationId xmlns:p14="http://schemas.microsoft.com/office/powerpoint/2010/main" val="36070591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7268B62F-A41F-C78B-9036-0F3A9FDB427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2F8B040-E04D-37EA-F7DD-104D3DA8E0F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503717" y="-3489070"/>
            <a:ext cx="6043953" cy="8427722"/>
          </a:xfrm>
          <a:prstGeom prst="rect">
            <a:avLst/>
          </a:prstGeom>
        </p:spPr>
      </p:pic>
      <p:pic>
        <p:nvPicPr>
          <p:cNvPr id="7" name="Picture 6">
            <a:extLst>
              <a:ext uri="{FF2B5EF4-FFF2-40B4-BE49-F238E27FC236}">
                <a16:creationId xmlns:a16="http://schemas.microsoft.com/office/drawing/2014/main" id="{ED839604-BE9F-888F-ACB3-880A49B3C30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2580">
            <a:off x="-3156642" y="4718685"/>
            <a:ext cx="7150100" cy="6337300"/>
          </a:xfrm>
          <a:prstGeom prst="rect">
            <a:avLst/>
          </a:prstGeom>
        </p:spPr>
      </p:pic>
      <p:graphicFrame>
        <p:nvGraphicFramePr>
          <p:cNvPr id="3" name="Table 2">
            <a:extLst>
              <a:ext uri="{FF2B5EF4-FFF2-40B4-BE49-F238E27FC236}">
                <a16:creationId xmlns:a16="http://schemas.microsoft.com/office/drawing/2014/main" id="{37345A66-4B65-5585-0E84-DEF11343CC80}"/>
              </a:ext>
            </a:extLst>
          </p:cNvPr>
          <p:cNvGraphicFramePr>
            <a:graphicFrameLocks noGrp="1"/>
          </p:cNvGraphicFramePr>
          <p:nvPr>
            <p:extLst>
              <p:ext uri="{D42A27DB-BD31-4B8C-83A1-F6EECF244321}">
                <p14:modId xmlns:p14="http://schemas.microsoft.com/office/powerpoint/2010/main" val="3966794541"/>
              </p:ext>
            </p:extLst>
          </p:nvPr>
        </p:nvGraphicFramePr>
        <p:xfrm>
          <a:off x="1052610" y="1440179"/>
          <a:ext cx="10081176" cy="4799190"/>
        </p:xfrm>
        <a:graphic>
          <a:graphicData uri="http://schemas.openxmlformats.org/drawingml/2006/table">
            <a:tbl>
              <a:tblPr firstRow="1" bandRow="1">
                <a:tableStyleId>{9D7B26C5-4107-4FEC-AEDC-1716B250A1EF}</a:tableStyleId>
              </a:tblPr>
              <a:tblGrid>
                <a:gridCol w="3360392">
                  <a:extLst>
                    <a:ext uri="{9D8B030D-6E8A-4147-A177-3AD203B41FA5}">
                      <a16:colId xmlns:a16="http://schemas.microsoft.com/office/drawing/2014/main" val="3455417082"/>
                    </a:ext>
                  </a:extLst>
                </a:gridCol>
                <a:gridCol w="3360392">
                  <a:extLst>
                    <a:ext uri="{9D8B030D-6E8A-4147-A177-3AD203B41FA5}">
                      <a16:colId xmlns:a16="http://schemas.microsoft.com/office/drawing/2014/main" val="2348291279"/>
                    </a:ext>
                  </a:extLst>
                </a:gridCol>
                <a:gridCol w="3360392">
                  <a:extLst>
                    <a:ext uri="{9D8B030D-6E8A-4147-A177-3AD203B41FA5}">
                      <a16:colId xmlns:a16="http://schemas.microsoft.com/office/drawing/2014/main" val="102579103"/>
                    </a:ext>
                  </a:extLst>
                </a:gridCol>
              </a:tblGrid>
              <a:tr h="479919">
                <a:tc>
                  <a:txBody>
                    <a:bodyPr/>
                    <a:lstStyle/>
                    <a:p>
                      <a:r>
                        <a:rPr lang="en-AU"/>
                        <a:t>Next steps</a:t>
                      </a:r>
                    </a:p>
                  </a:txBody>
                  <a:tcPr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8B5DD"/>
                    </a:solidFill>
                  </a:tcPr>
                </a:tc>
                <a:tc>
                  <a:txBody>
                    <a:bodyPr/>
                    <a:lstStyle/>
                    <a:p>
                      <a:r>
                        <a:rPr lang="en-AU"/>
                        <a:t>Who is responsible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8B5DD"/>
                    </a:solidFill>
                  </a:tcPr>
                </a:tc>
                <a:tc>
                  <a:txBody>
                    <a:bodyPr/>
                    <a:lstStyle/>
                    <a:p>
                      <a:r>
                        <a:rPr lang="en-AU"/>
                        <a:t>Time frame</a:t>
                      </a:r>
                    </a:p>
                  </a:txBody>
                  <a:tcPr anchor="ctr">
                    <a:lnL w="127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8B5DD"/>
                    </a:solidFill>
                  </a:tcPr>
                </a:tc>
                <a:extLst>
                  <a:ext uri="{0D108BD9-81ED-4DB2-BD59-A6C34878D82A}">
                    <a16:rowId xmlns:a16="http://schemas.microsoft.com/office/drawing/2014/main" val="1546480131"/>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2221345900"/>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3021957161"/>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3231661374"/>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188380554"/>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1383164533"/>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760406650"/>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2467391862"/>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solidFill>
                        <a:srgbClr val="A8B5DD"/>
                      </a:solidFill>
                      <a:prstDash val="solid"/>
                      <a:round/>
                      <a:headEnd type="none" w="med" len="med"/>
                      <a:tailEnd type="none" w="med" len="med"/>
                    </a:lnB>
                    <a:solidFill>
                      <a:schemeClr val="bg1"/>
                    </a:solidFill>
                  </a:tcPr>
                </a:tc>
                <a:extLst>
                  <a:ext uri="{0D108BD9-81ED-4DB2-BD59-A6C34878D82A}">
                    <a16:rowId xmlns:a16="http://schemas.microsoft.com/office/drawing/2014/main" val="3559722938"/>
                  </a:ext>
                </a:extLst>
              </a:tr>
              <a:tr h="479919">
                <a:tc>
                  <a:txBody>
                    <a:bodyPr/>
                    <a:lstStyle/>
                    <a:p>
                      <a:endParaRPr lang="en-AU"/>
                    </a:p>
                  </a:txBody>
                  <a:tcPr>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R w="12700" cap="flat" cmpd="sng" algn="ctr">
                      <a:solidFill>
                        <a:srgbClr val="A8B5DD"/>
                      </a:solidFill>
                      <a:prstDash val="solid"/>
                      <a:round/>
                      <a:headEnd type="none" w="med" len="med"/>
                      <a:tailEnd type="none" w="med" len="med"/>
                    </a:lnR>
                    <a:lnT w="12700" cap="flat" cmpd="sng" algn="ctr">
                      <a:solidFill>
                        <a:srgbClr val="A8B5DD"/>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endParaRPr lang="en-AU"/>
                    </a:p>
                  </a:txBody>
                  <a:tcPr>
                    <a:lnL w="12700" cap="flat" cmpd="sng" algn="ctr">
                      <a:solidFill>
                        <a:srgbClr val="A8B5DD"/>
                      </a:solidFill>
                      <a:prstDash val="solid"/>
                      <a:round/>
                      <a:headEnd type="none" w="med" len="med"/>
                      <a:tailEnd type="none" w="med" len="med"/>
                    </a:lnL>
                    <a:lnT w="12700" cap="flat" cmpd="sng" algn="ctr">
                      <a:solidFill>
                        <a:srgbClr val="A8B5DD"/>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609673062"/>
                  </a:ext>
                </a:extLst>
              </a:tr>
            </a:tbl>
          </a:graphicData>
        </a:graphic>
      </p:graphicFrame>
      <p:sp>
        <p:nvSpPr>
          <p:cNvPr id="2" name="Text Placeholder 6">
            <a:extLst>
              <a:ext uri="{FF2B5EF4-FFF2-40B4-BE49-F238E27FC236}">
                <a16:creationId xmlns:a16="http://schemas.microsoft.com/office/drawing/2014/main" id="{F7C0931E-B757-A46B-082A-B0F152FBAA23}"/>
              </a:ext>
            </a:extLst>
          </p:cNvPr>
          <p:cNvSpPr txBox="1">
            <a:spLocks noGrp="1"/>
          </p:cNvSpPr>
          <p:nvPr>
            <p:ph type="title" idx="4294967295"/>
          </p:nvPr>
        </p:nvSpPr>
        <p:spPr>
          <a:xfrm>
            <a:off x="1071660" y="553133"/>
            <a:ext cx="4373175"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5"/>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Prioritisation discussion</a:t>
            </a:r>
          </a:p>
        </p:txBody>
      </p:sp>
    </p:spTree>
    <p:extLst>
      <p:ext uri="{BB962C8B-B14F-4D97-AF65-F5344CB8AC3E}">
        <p14:creationId xmlns:p14="http://schemas.microsoft.com/office/powerpoint/2010/main" val="3108691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8B5DD"/>
        </a:solidFill>
        <a:effectLst/>
      </p:bgPr>
    </p:bg>
    <p:spTree>
      <p:nvGrpSpPr>
        <p:cNvPr id="1" name="">
          <a:extLst>
            <a:ext uri="{FF2B5EF4-FFF2-40B4-BE49-F238E27FC236}">
              <a16:creationId xmlns:a16="http://schemas.microsoft.com/office/drawing/2014/main" id="{B676CC6E-877D-7AE7-0927-33D3E50097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1C5458F-F834-98F2-FA4A-101C0CB2A6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056811">
            <a:off x="3046167" y="4821011"/>
            <a:ext cx="13380393" cy="3700633"/>
          </a:xfrm>
          <a:prstGeom prst="rect">
            <a:avLst/>
          </a:prstGeom>
        </p:spPr>
      </p:pic>
      <p:sp>
        <p:nvSpPr>
          <p:cNvPr id="2" name="Text Placeholder 6">
            <a:extLst>
              <a:ext uri="{FF2B5EF4-FFF2-40B4-BE49-F238E27FC236}">
                <a16:creationId xmlns:a16="http://schemas.microsoft.com/office/drawing/2014/main" id="{E659B727-E093-2917-CFA5-6ADD5BD6CC0D}"/>
              </a:ext>
            </a:extLst>
          </p:cNvPr>
          <p:cNvSpPr txBox="1">
            <a:spLocks noGrp="1"/>
          </p:cNvSpPr>
          <p:nvPr>
            <p:ph type="title" idx="4294967295"/>
          </p:nvPr>
        </p:nvSpPr>
        <p:spPr>
          <a:xfrm>
            <a:off x="1071662" y="553133"/>
            <a:ext cx="2278368"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Reflections</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6">
            <a:extLst>
              <a:ext uri="{FF2B5EF4-FFF2-40B4-BE49-F238E27FC236}">
                <a16:creationId xmlns:a16="http://schemas.microsoft.com/office/drawing/2014/main" id="{A5AFA752-3FAB-5417-7299-D813E0E179D1}"/>
              </a:ext>
            </a:extLst>
          </p:cNvPr>
          <p:cNvSpPr txBox="1">
            <a:spLocks/>
          </p:cNvSpPr>
          <p:nvPr/>
        </p:nvSpPr>
        <p:spPr>
          <a:xfrm>
            <a:off x="1071660" y="2421613"/>
            <a:ext cx="10072125" cy="3883253"/>
          </a:xfrm>
          <a:prstGeom prst="roundRect">
            <a:avLst>
              <a:gd name="adj" fmla="val 2805"/>
            </a:avLst>
          </a:prstGeom>
          <a:solidFill>
            <a:srgbClr val="E4E7F5"/>
          </a:solidFill>
        </p:spPr>
        <p:txBody>
          <a:bodyPr vert="horz" wrap="square" lIns="180000" tIns="180000" rIns="180000" bIns="180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Add text here</a:t>
            </a:r>
          </a:p>
        </p:txBody>
      </p:sp>
      <p:sp>
        <p:nvSpPr>
          <p:cNvPr id="7" name="Text Placeholder 6">
            <a:extLst>
              <a:ext uri="{FF2B5EF4-FFF2-40B4-BE49-F238E27FC236}">
                <a16:creationId xmlns:a16="http://schemas.microsoft.com/office/drawing/2014/main" id="{E4B92E81-5ED5-1480-C6A7-9D3A74E075A3}"/>
              </a:ext>
            </a:extLst>
          </p:cNvPr>
          <p:cNvSpPr txBox="1">
            <a:spLocks/>
          </p:cNvSpPr>
          <p:nvPr/>
        </p:nvSpPr>
        <p:spPr>
          <a:xfrm>
            <a:off x="1058872" y="1401651"/>
            <a:ext cx="10084913" cy="752269"/>
          </a:xfrm>
          <a:prstGeom prst="roundRect">
            <a:avLst>
              <a:gd name="adj" fmla="val 10368"/>
            </a:avLst>
          </a:prstGeom>
          <a:solidFill>
            <a:srgbClr val="F8F7F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4"/>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800" b="0">
                <a:solidFill>
                  <a:schemeClr val="tx1"/>
                </a:solidFill>
              </a:rPr>
              <a:t>Your presentation may be completed over several sessions to allow sufficient time to cover all content and objectives. Please consider a range of reflection activities at every session.</a:t>
            </a:r>
          </a:p>
        </p:txBody>
      </p:sp>
    </p:spTree>
    <p:extLst>
      <p:ext uri="{BB962C8B-B14F-4D97-AF65-F5344CB8AC3E}">
        <p14:creationId xmlns:p14="http://schemas.microsoft.com/office/powerpoint/2010/main" val="13603128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4E7F5"/>
        </a:solidFill>
        <a:effectLst/>
      </p:bgPr>
    </p:bg>
    <p:spTree>
      <p:nvGrpSpPr>
        <p:cNvPr id="1" name="">
          <a:extLst>
            <a:ext uri="{FF2B5EF4-FFF2-40B4-BE49-F238E27FC236}">
              <a16:creationId xmlns:a16="http://schemas.microsoft.com/office/drawing/2014/main" id="{1CDDED4F-5CFB-DC8B-6F18-63E082F5FBD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C68507A-F4A8-BF99-7B6C-AB810D643D0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000988">
            <a:off x="7154431" y="2845605"/>
            <a:ext cx="7772400" cy="5204910"/>
          </a:xfrm>
          <a:prstGeom prst="rect">
            <a:avLst/>
          </a:prstGeom>
        </p:spPr>
      </p:pic>
      <p:pic>
        <p:nvPicPr>
          <p:cNvPr id="2" name="Picture 1" descr="Video – closing statements by various members involved in the creation of the National Suicide Prevention Strategy">
            <a:hlinkClick r:id="rId4"/>
            <a:extLst>
              <a:ext uri="{FF2B5EF4-FFF2-40B4-BE49-F238E27FC236}">
                <a16:creationId xmlns:a16="http://schemas.microsoft.com/office/drawing/2014/main" id="{3D024AA0-9BD3-8F5D-E07D-CD5FB650C80F}"/>
              </a:ext>
            </a:extLst>
          </p:cNvPr>
          <p:cNvPicPr>
            <a:picLocks noChangeAspect="1"/>
          </p:cNvPicPr>
          <p:nvPr/>
        </p:nvPicPr>
        <p:blipFill>
          <a:blip r:embed="rId5">
            <a:extLst>
              <a:ext uri="{28A0092B-C50C-407E-A947-70E740481C1C}">
                <a14:useLocalDpi xmlns:a14="http://schemas.microsoft.com/office/drawing/2010/main" val="0"/>
              </a:ext>
            </a:extLst>
          </a:blip>
          <a:srcRect t="16647" b="5719"/>
          <a:stretch>
            <a:fillRect/>
          </a:stretch>
        </p:blipFill>
        <p:spPr>
          <a:xfrm>
            <a:off x="1071659" y="2409038"/>
            <a:ext cx="10067395" cy="3887516"/>
          </a:xfrm>
          <a:prstGeom prst="rect">
            <a:avLst/>
          </a:prstGeom>
        </p:spPr>
      </p:pic>
      <p:pic>
        <p:nvPicPr>
          <p:cNvPr id="3" name="Picture 2" descr="Video play button">
            <a:hlinkClick r:id="rId4"/>
            <a:extLst>
              <a:ext uri="{FF2B5EF4-FFF2-40B4-BE49-F238E27FC236}">
                <a16:creationId xmlns:a16="http://schemas.microsoft.com/office/drawing/2014/main" id="{27621930-F3BC-9918-61B4-8D22D6A00EE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86091" y="3758663"/>
            <a:ext cx="1019818" cy="1019818"/>
          </a:xfrm>
          <a:prstGeom prst="rect">
            <a:avLst/>
          </a:prstGeom>
        </p:spPr>
      </p:pic>
      <p:sp>
        <p:nvSpPr>
          <p:cNvPr id="5" name="Text Placeholder 6">
            <a:extLst>
              <a:ext uri="{FF2B5EF4-FFF2-40B4-BE49-F238E27FC236}">
                <a16:creationId xmlns:a16="http://schemas.microsoft.com/office/drawing/2014/main" id="{5ED0CF38-DEA4-8C6B-7BF2-7D7179B146AE}"/>
              </a:ext>
            </a:extLst>
          </p:cNvPr>
          <p:cNvSpPr txBox="1">
            <a:spLocks noGrp="1"/>
          </p:cNvSpPr>
          <p:nvPr>
            <p:ph type="title" idx="4294967295"/>
          </p:nvPr>
        </p:nvSpPr>
        <p:spPr>
          <a:xfrm>
            <a:off x="1071661" y="553133"/>
            <a:ext cx="3857786" cy="593400"/>
          </a:xfrm>
          <a:prstGeom prst="roundRect">
            <a:avLst>
              <a:gd name="adj" fmla="val 11053"/>
            </a:avLst>
          </a:prstGeom>
          <a:solidFill>
            <a:srgbClr val="A8B5DD"/>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7"/>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Closing and self-care</a:t>
            </a:r>
          </a:p>
        </p:txBody>
      </p:sp>
      <p:sp>
        <p:nvSpPr>
          <p:cNvPr id="6" name="Text Placeholder 6">
            <a:extLst>
              <a:ext uri="{FF2B5EF4-FFF2-40B4-BE49-F238E27FC236}">
                <a16:creationId xmlns:a16="http://schemas.microsoft.com/office/drawing/2014/main" id="{E34150AE-8093-5289-8510-671653C9F14B}"/>
              </a:ext>
            </a:extLst>
          </p:cNvPr>
          <p:cNvSpPr txBox="1">
            <a:spLocks/>
          </p:cNvSpPr>
          <p:nvPr/>
        </p:nvSpPr>
        <p:spPr>
          <a:xfrm>
            <a:off x="1058872" y="1401651"/>
            <a:ext cx="10084913" cy="752269"/>
          </a:xfrm>
          <a:prstGeom prst="roundRect">
            <a:avLst>
              <a:gd name="adj" fmla="val 10368"/>
            </a:avLst>
          </a:prstGeom>
          <a:solidFill>
            <a:srgbClr val="F8F7F1"/>
          </a:solidFill>
        </p:spPr>
        <p:txBody>
          <a:bodyPr vert="horz" wrap="square" lIns="180000" tIns="180000" rIns="180000" bIns="180000" rtlCol="0" anchor="ctr" anchorCtr="0">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7"/>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a:lnSpc>
                <a:spcPct val="100000"/>
              </a:lnSpc>
            </a:pPr>
            <a:r>
              <a:rPr lang="en-AU" sz="1800" b="0">
                <a:solidFill>
                  <a:schemeClr val="tx1"/>
                </a:solidFill>
              </a:rPr>
              <a:t>Your presentation may be completed over several sessions to allow sufficient time to cover all content and objectives. Please ensure the self-care steps are repeated at every session.</a:t>
            </a:r>
          </a:p>
        </p:txBody>
      </p:sp>
    </p:spTree>
    <p:extLst>
      <p:ext uri="{BB962C8B-B14F-4D97-AF65-F5344CB8AC3E}">
        <p14:creationId xmlns:p14="http://schemas.microsoft.com/office/powerpoint/2010/main" val="26608981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8B5DD"/>
        </a:solidFill>
        <a:effectLst/>
      </p:bgPr>
    </p:bg>
    <p:spTree>
      <p:nvGrpSpPr>
        <p:cNvPr id="1" name="">
          <a:extLst>
            <a:ext uri="{FF2B5EF4-FFF2-40B4-BE49-F238E27FC236}">
              <a16:creationId xmlns:a16="http://schemas.microsoft.com/office/drawing/2014/main" id="{CF03A27A-E9A5-7AC6-96C4-5F8FF15119A4}"/>
            </a:ext>
          </a:extLst>
        </p:cNvPr>
        <p:cNvGrpSpPr/>
        <p:nvPr/>
      </p:nvGrpSpPr>
      <p:grpSpPr>
        <a:xfrm>
          <a:off x="0" y="0"/>
          <a:ext cx="0" cy="0"/>
          <a:chOff x="0" y="0"/>
          <a:chExt cx="0" cy="0"/>
        </a:xfrm>
      </p:grpSpPr>
      <p:sp>
        <p:nvSpPr>
          <p:cNvPr id="3" name="Text Placeholder 6">
            <a:extLst>
              <a:ext uri="{FF2B5EF4-FFF2-40B4-BE49-F238E27FC236}">
                <a16:creationId xmlns:a16="http://schemas.microsoft.com/office/drawing/2014/main" id="{AF4D7902-F7F1-C1A3-935D-B12D6815E249}"/>
              </a:ext>
            </a:extLst>
          </p:cNvPr>
          <p:cNvSpPr txBox="1">
            <a:spLocks noGrp="1"/>
          </p:cNvSpPr>
          <p:nvPr>
            <p:ph type="title" idx="4294967295"/>
          </p:nvPr>
        </p:nvSpPr>
        <p:spPr>
          <a:xfrm>
            <a:off x="1071661" y="553133"/>
            <a:ext cx="6908557" cy="593400"/>
          </a:xfrm>
          <a:prstGeom prst="roundRect">
            <a:avLst>
              <a:gd name="adj" fmla="val 11053"/>
            </a:avLst>
          </a:prstGeom>
          <a:solidFill>
            <a:srgbClr val="F8F7F1"/>
          </a:solidFill>
          <a:ln>
            <a:noFill/>
            <a:prstDash/>
          </a:ln>
          <a:effectLst/>
        </p:spPr>
        <p:txBody>
          <a:bodyPr rot="0" spcFirstLastPara="0" vertOverflow="overflow" horzOverflow="overflow" vert="horz" wrap="square" lIns="180000" tIns="72000" rIns="180000" bIns="72000" numCol="1" spcCol="0" rtlCol="0" fromWordArt="0" anchor="t" anchorCtr="0" forceAA="0" compatLnSpc="1">
            <a:prstTxWarp prst="textNoShape">
              <a:avLst/>
            </a:prstTxWarp>
            <a:sp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AU" sz="2800" b="1" i="0" u="none" strike="noStrike" kern="1200" cap="none" spc="0" normalizeH="0" baseline="0" noProof="0">
                <a:ln>
                  <a:noFill/>
                </a:ln>
                <a:solidFill>
                  <a:schemeClr val="tx1"/>
                </a:solidFill>
                <a:effectLst/>
                <a:uLnTx/>
                <a:uFillTx/>
                <a:latin typeface="+mn-lt"/>
                <a:ea typeface="+mn-ea"/>
                <a:cs typeface="+mn-cs"/>
              </a:rPr>
              <a:t>Getting involved in the work of the NSPO</a:t>
            </a:r>
            <a:endParaRPr kumimoji="0" lang="en-AU" sz="2800" b="0" i="0" u="none" strike="noStrike" kern="1200" cap="none" spc="0" normalizeH="0" baseline="0" noProof="0">
              <a:ln>
                <a:noFill/>
              </a:ln>
              <a:solidFill>
                <a:schemeClr val="tx1"/>
              </a:solidFill>
              <a:effectLst/>
              <a:uLnTx/>
              <a:uFillTx/>
              <a:latin typeface="+mn-lt"/>
              <a:ea typeface="+mn-ea"/>
              <a:cs typeface="+mn-cs"/>
            </a:endParaRPr>
          </a:p>
        </p:txBody>
      </p:sp>
      <p:pic>
        <p:nvPicPr>
          <p:cNvPr id="13" name="Picture 12">
            <a:extLst>
              <a:ext uri="{FF2B5EF4-FFF2-40B4-BE49-F238E27FC236}">
                <a16:creationId xmlns:a16="http://schemas.microsoft.com/office/drawing/2014/main" id="{4F376B24-DEBC-51C9-7B23-29E3E06F345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6858" y="1679172"/>
            <a:ext cx="7572894" cy="2660696"/>
          </a:xfrm>
          <a:prstGeom prst="rect">
            <a:avLst/>
          </a:prstGeom>
        </p:spPr>
      </p:pic>
      <p:sp>
        <p:nvSpPr>
          <p:cNvPr id="8" name="Text Placeholder 6">
            <a:extLst>
              <a:ext uri="{FF2B5EF4-FFF2-40B4-BE49-F238E27FC236}">
                <a16:creationId xmlns:a16="http://schemas.microsoft.com/office/drawing/2014/main" id="{B55ECB4C-FB99-1C0D-ED66-130A286DDC33}"/>
              </a:ext>
            </a:extLst>
          </p:cNvPr>
          <p:cNvSpPr txBox="1">
            <a:spLocks/>
          </p:cNvSpPr>
          <p:nvPr/>
        </p:nvSpPr>
        <p:spPr>
          <a:xfrm>
            <a:off x="6301046" y="1928207"/>
            <a:ext cx="5228706" cy="2036964"/>
          </a:xfrm>
          <a:prstGeom prst="roundRect">
            <a:avLst>
              <a:gd name="adj" fmla="val 7248"/>
            </a:avLst>
          </a:prstGeom>
          <a:noFill/>
        </p:spPr>
        <p:txBody>
          <a:bodyPr vert="horz" wrap="square" lIns="216000" tIns="216000" rIns="216000" bIns="216000" rtlCol="0" anchor="t">
            <a:noAutofit/>
          </a:bodyPr>
          <a:lstStyle>
            <a:defPPr>
              <a:defRPr lang="en-US"/>
            </a:defPPr>
            <a:lvl1pPr marL="0" indent="0" algn="l" defTabSz="914400" rtl="0" eaLnBrk="1" latinLnBrk="0" hangingPunct="1">
              <a:lnSpc>
                <a:spcPts val="3200"/>
              </a:lnSpc>
              <a:spcBef>
                <a:spcPts val="0"/>
              </a:spcBef>
              <a:spcAft>
                <a:spcPts val="0"/>
              </a:spcAft>
              <a:buFontTx/>
              <a:buNone/>
              <a:defRPr sz="3000" b="1" kern="1200">
                <a:solidFill>
                  <a:schemeClr val="bg1"/>
                </a:solidFill>
                <a:latin typeface="+mn-lt"/>
                <a:ea typeface="+mn-ea"/>
                <a:cs typeface="+mn-cs"/>
              </a:defRPr>
            </a:lvl1pPr>
            <a:lvl2pPr marL="0" indent="0" algn="l" defTabSz="914400" rtl="0" eaLnBrk="1" latinLnBrk="0" hangingPunct="1">
              <a:lnSpc>
                <a:spcPts val="2200"/>
              </a:lnSpc>
              <a:spcBef>
                <a:spcPts val="600"/>
              </a:spcBef>
              <a:spcAft>
                <a:spcPts val="0"/>
              </a:spcAft>
              <a:buFontTx/>
              <a:buNone/>
              <a:defRPr sz="200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500" kern="1200">
                <a:solidFill>
                  <a:schemeClr val="bg1"/>
                </a:solidFill>
                <a:latin typeface="+mn-lt"/>
                <a:ea typeface="+mn-ea"/>
                <a:cs typeface="+mn-cs"/>
              </a:defRPr>
            </a:lvl3pPr>
            <a:lvl4pPr marL="432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4pPr>
            <a:lvl5pPr marL="324000" indent="-324000" algn="l" defTabSz="914400" rtl="0" eaLnBrk="1" latinLnBrk="0" hangingPunct="1">
              <a:lnSpc>
                <a:spcPct val="100000"/>
              </a:lnSpc>
              <a:spcBef>
                <a:spcPts val="0"/>
              </a:spcBef>
              <a:spcAft>
                <a:spcPts val="0"/>
              </a:spcAft>
              <a:buSzPct val="120000"/>
              <a:buFontTx/>
              <a:buBlip>
                <a:blip r:embed="rId3"/>
              </a:buBlip>
              <a:defRPr sz="1500" kern="1200">
                <a:solidFill>
                  <a:schemeClr val="bg1"/>
                </a:solidFill>
                <a:latin typeface="+mn-lt"/>
                <a:ea typeface="+mn-ea"/>
                <a:cs typeface="+mn-cs"/>
              </a:defRPr>
            </a:lvl5pPr>
            <a:lvl6pPr marL="648000" indent="-324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6pPr>
            <a:lvl7pPr marL="864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7pPr>
            <a:lvl8pPr marL="1080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8pPr>
            <a:lvl9pPr marL="1296000" indent="-216000" algn="l" defTabSz="914400" rtl="0" eaLnBrk="1" latinLnBrk="0" hangingPunct="1">
              <a:lnSpc>
                <a:spcPct val="100000"/>
              </a:lnSpc>
              <a:spcBef>
                <a:spcPts val="0"/>
              </a:spcBef>
              <a:spcAft>
                <a:spcPts val="0"/>
              </a:spcAft>
              <a:buFont typeface="Arial" panose="020B0604020202020204" pitchFamily="34" charset="0"/>
              <a:buChar char="•"/>
              <a:defRPr sz="1500" kern="1200">
                <a:solidFill>
                  <a:schemeClr val="bg1"/>
                </a:solidFill>
                <a:latin typeface="+mn-lt"/>
                <a:ea typeface="+mn-ea"/>
                <a:cs typeface="+mn-cs"/>
              </a:defRPr>
            </a:lvl9pPr>
          </a:lstStyle>
          <a:p>
            <a:r>
              <a:rPr lang="en-GB" sz="2400" b="0">
                <a:solidFill>
                  <a:schemeClr val="tx1"/>
                </a:solidFill>
              </a:rPr>
              <a:t>Scan this QR code to register </a:t>
            </a:r>
            <a:br>
              <a:rPr lang="en-GB" sz="2400" b="0">
                <a:solidFill>
                  <a:schemeClr val="tx1"/>
                </a:solidFill>
              </a:rPr>
            </a:br>
            <a:r>
              <a:rPr lang="en-GB" sz="2400" b="0">
                <a:solidFill>
                  <a:schemeClr val="tx1"/>
                </a:solidFill>
              </a:rPr>
              <a:t>your interest and be kept informed about the work of the National Suicide Prevention Office.</a:t>
            </a:r>
          </a:p>
        </p:txBody>
      </p:sp>
      <p:pic>
        <p:nvPicPr>
          <p:cNvPr id="12" name="Picture 11" descr="QR code">
            <a:extLst>
              <a:ext uri="{FF2B5EF4-FFF2-40B4-BE49-F238E27FC236}">
                <a16:creationId xmlns:a16="http://schemas.microsoft.com/office/drawing/2014/main" id="{B7F0812E-FCAB-7235-5721-38A4A3B89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8499" y="2294312"/>
            <a:ext cx="1458711" cy="1458711"/>
          </a:xfrm>
          <a:prstGeom prst="rect">
            <a:avLst/>
          </a:prstGeom>
        </p:spPr>
      </p:pic>
      <p:pic>
        <p:nvPicPr>
          <p:cNvPr id="20" name="Picture 19">
            <a:extLst>
              <a:ext uri="{FF2B5EF4-FFF2-40B4-BE49-F238E27FC236}">
                <a16:creationId xmlns:a16="http://schemas.microsoft.com/office/drawing/2014/main" id="{9D9526D1-6D49-255E-402B-DD6B480B47A5}"/>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4446627" y="4168684"/>
            <a:ext cx="6885151" cy="1572648"/>
          </a:xfrm>
          <a:prstGeom prst="rect">
            <a:avLst/>
          </a:prstGeom>
        </p:spPr>
      </p:pic>
      <p:sp>
        <p:nvSpPr>
          <p:cNvPr id="16" name="TextBox 15">
            <a:extLst>
              <a:ext uri="{FF2B5EF4-FFF2-40B4-BE49-F238E27FC236}">
                <a16:creationId xmlns:a16="http://schemas.microsoft.com/office/drawing/2014/main" id="{6B014EBB-5400-E398-97B8-6C9D11B00E40}"/>
              </a:ext>
            </a:extLst>
          </p:cNvPr>
          <p:cNvSpPr txBox="1"/>
          <p:nvPr/>
        </p:nvSpPr>
        <p:spPr>
          <a:xfrm>
            <a:off x="4912818" y="4506718"/>
            <a:ext cx="6097384" cy="830997"/>
          </a:xfrm>
          <a:prstGeom prst="rect">
            <a:avLst/>
          </a:prstGeom>
          <a:noFill/>
        </p:spPr>
        <p:txBody>
          <a:bodyPr wrap="square">
            <a:spAutoFit/>
          </a:bodyPr>
          <a:lstStyle/>
          <a:p>
            <a:r>
              <a:rPr lang="en-GB" sz="2400" b="0">
                <a:solidFill>
                  <a:schemeClr val="tx1"/>
                </a:solidFill>
              </a:rPr>
              <a:t>If you would like to provide feedback to the NSPO, you can email </a:t>
            </a:r>
            <a:r>
              <a:rPr lang="en-GB" sz="2400" b="0">
                <a:hlinkClick r:id="rId7">
                  <a:extLst>
                    <a:ext uri="{A12FA001-AC4F-418D-AE19-62706E023703}">
                      <ahyp:hlinkClr xmlns:ahyp="http://schemas.microsoft.com/office/drawing/2018/hyperlinkcolor" val="tx"/>
                    </a:ext>
                  </a:extLst>
                </a:hlinkClick>
              </a:rPr>
              <a:t>nspo@nspo.gov.au</a:t>
            </a:r>
            <a:r>
              <a:rPr lang="en-GB" sz="2400" b="0"/>
              <a:t> </a:t>
            </a:r>
          </a:p>
        </p:txBody>
      </p:sp>
      <p:pic>
        <p:nvPicPr>
          <p:cNvPr id="23" name="Picture 22">
            <a:extLst>
              <a:ext uri="{FF2B5EF4-FFF2-40B4-BE49-F238E27FC236}">
                <a16:creationId xmlns:a16="http://schemas.microsoft.com/office/drawing/2014/main" id="{89F87A80-B913-40F7-5716-71F0DB6562A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98628" y="2466140"/>
            <a:ext cx="5437127" cy="5148920"/>
          </a:xfrm>
          <a:prstGeom prst="rect">
            <a:avLst/>
          </a:prstGeom>
        </p:spPr>
      </p:pic>
    </p:spTree>
    <p:extLst>
      <p:ext uri="{BB962C8B-B14F-4D97-AF65-F5344CB8AC3E}">
        <p14:creationId xmlns:p14="http://schemas.microsoft.com/office/powerpoint/2010/main" val="1061873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2E698B61BC54798366E7328386405" ma:contentTypeVersion="14" ma:contentTypeDescription="Create a new document." ma:contentTypeScope="" ma:versionID="fe5b3fe3773e4055c9c2cf5a15562989">
  <xsd:schema xmlns:xsd="http://www.w3.org/2001/XMLSchema" xmlns:xs="http://www.w3.org/2001/XMLSchema" xmlns:p="http://schemas.microsoft.com/office/2006/metadata/properties" xmlns:ns2="8096d9a1-6091-41bf-bc86-408bea4dfaea" xmlns:ns3="c1331009-53a6-4a44-a448-5341ae249df7" targetNamespace="http://schemas.microsoft.com/office/2006/metadata/properties" ma:root="true" ma:fieldsID="a4c0b70e3df64a67ea6abf3c6cda7dd0" ns2:_="" ns3:_="">
    <xsd:import namespace="8096d9a1-6091-41bf-bc86-408bea4dfaea"/>
    <xsd:import namespace="c1331009-53a6-4a44-a448-5341ae249d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2:Categor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96d9a1-6091-41bf-bc86-408bea4dfa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e1aaea3-f5b0-4a38-9a28-281e9e4e29b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Categories" ma:index="21" nillable="true" ma:displayName="Categories" ma:description="one or more categories this could be found under" ma:format="Dropdown" ma:internalName="Categori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331009-53a6-4a44-a448-5341ae249df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09a0140-0960-4535-8609-327655e21847}" ma:internalName="TaxCatchAll" ma:showField="CatchAllData" ma:web="c1331009-53a6-4a44-a448-5341ae249d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1331009-53a6-4a44-a448-5341ae249df7" xsi:nil="true"/>
    <lcf76f155ced4ddcb4097134ff3c332f xmlns="8096d9a1-6091-41bf-bc86-408bea4dfaea">
      <Terms xmlns="http://schemas.microsoft.com/office/infopath/2007/PartnerControls"/>
    </lcf76f155ced4ddcb4097134ff3c332f>
    <Categories xmlns="8096d9a1-6091-41bf-bc86-408bea4dfaea" xsi:nil="true"/>
  </documentManagement>
</p:properties>
</file>

<file path=customXml/itemProps1.xml><?xml version="1.0" encoding="utf-8"?>
<ds:datastoreItem xmlns:ds="http://schemas.openxmlformats.org/officeDocument/2006/customXml" ds:itemID="{7DE1F8A2-657A-459B-909A-01E490C02D2A}">
  <ds:schemaRefs>
    <ds:schemaRef ds:uri="8096d9a1-6091-41bf-bc86-408bea4dfaea"/>
    <ds:schemaRef ds:uri="c1331009-53a6-4a44-a448-5341ae249d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0A0E145-EB89-46A8-8CA6-36D9E897C78E}">
  <ds:schemaRefs>
    <ds:schemaRef ds:uri="http://schemas.microsoft.com/sharepoint/v3/contenttype/forms"/>
  </ds:schemaRefs>
</ds:datastoreItem>
</file>

<file path=customXml/itemProps3.xml><?xml version="1.0" encoding="utf-8"?>
<ds:datastoreItem xmlns:ds="http://schemas.openxmlformats.org/officeDocument/2006/customXml" ds:itemID="{0A987A7E-0262-4849-BBB7-5DA1010B46FC}">
  <ds:schemaRefs>
    <ds:schemaRef ds:uri="http://purl.org/dc/dcmitype/"/>
    <ds:schemaRef ds:uri="http://purl.org/dc/elements/1.1/"/>
    <ds:schemaRef ds:uri="http://schemas.microsoft.com/office/2006/documentManagement/types"/>
    <ds:schemaRef ds:uri="http://schemas.microsoft.com/office/2006/metadata/properties"/>
    <ds:schemaRef ds:uri="8096d9a1-6091-41bf-bc86-408bea4dfaea"/>
    <ds:schemaRef ds:uri="http://schemas.microsoft.com/office/infopath/2007/PartnerControls"/>
    <ds:schemaRef ds:uri="http://www.w3.org/XML/1998/namespace"/>
    <ds:schemaRef ds:uri="http://schemas.openxmlformats.org/package/2006/metadata/core-properties"/>
    <ds:schemaRef ds:uri="c1331009-53a6-4a44-a448-5341ae249df7"/>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2711</TotalTime>
  <Words>3651</Words>
  <Application>Microsoft Office PowerPoint</Application>
  <PresentationFormat>Widescreen</PresentationFormat>
  <Paragraphs>510</Paragraphs>
  <Slides>49</Slides>
  <Notes>49</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National Suicide Prevention Strategy 2025–2035</vt:lpstr>
      <vt:lpstr>Acknowledgement of Country</vt:lpstr>
      <vt:lpstr>Recognition of Lived Experience</vt:lpstr>
      <vt:lpstr>Introductions</vt:lpstr>
      <vt:lpstr>Help Seeking Support</vt:lpstr>
      <vt:lpstr>Safe Language – Elizabeth Paton</vt:lpstr>
      <vt:lpstr>Our words matter: Guidelines for language use</vt:lpstr>
      <vt:lpstr>Agenda</vt:lpstr>
      <vt:lpstr>Housekeeping</vt:lpstr>
      <vt:lpstr>Outline roles</vt:lpstr>
      <vt:lpstr>Respectful engagement</vt:lpstr>
      <vt:lpstr>Introduction – Assistant Minister Emma McBride</vt:lpstr>
      <vt:lpstr>Purpose</vt:lpstr>
      <vt:lpstr>Understanding suicide</vt:lpstr>
      <vt:lpstr>Myth busting</vt:lpstr>
      <vt:lpstr>The Strategy</vt:lpstr>
      <vt:lpstr>The Strategy and Outcomes Framework – animation</vt:lpstr>
      <vt:lpstr>The Outcomes Framework</vt:lpstr>
      <vt:lpstr>Community engagement</vt:lpstr>
      <vt:lpstr>Lived experience</vt:lpstr>
      <vt:lpstr>Approach to groups disproportionately impacted</vt:lpstr>
      <vt:lpstr>Approach to groups disproportionately impacted</vt:lpstr>
      <vt:lpstr>The National Suicide Prevention Strategy Model </vt:lpstr>
      <vt:lpstr>The National Suicide Prevention Strategy Model </vt:lpstr>
      <vt:lpstr>Strategy Model discussion</vt:lpstr>
      <vt:lpstr>Suicide Prevention Goals and Outcomes</vt:lpstr>
      <vt:lpstr>Prevention domain</vt:lpstr>
      <vt:lpstr>Prevention – Safety and security</vt:lpstr>
      <vt:lpstr>Prevention – Good health</vt:lpstr>
      <vt:lpstr>Prevention – Economic security</vt:lpstr>
      <vt:lpstr>Prevention – Social inclusion</vt:lpstr>
      <vt:lpstr>Prevention – Navigating life transitions</vt:lpstr>
      <vt:lpstr>Prevention – Community capacity</vt:lpstr>
      <vt:lpstr>Support</vt:lpstr>
      <vt:lpstr>Support – Culture of compassion</vt:lpstr>
      <vt:lpstr>Support - Accessibility</vt:lpstr>
      <vt:lpstr>Support – System-level coordination</vt:lpstr>
      <vt:lpstr>Support – Holistic approaches</vt:lpstr>
      <vt:lpstr>Support – Increased connection</vt:lpstr>
      <vt:lpstr>Support – Family, carers and kin</vt:lpstr>
      <vt:lpstr>Critical enablers</vt:lpstr>
      <vt:lpstr>Critical enablers – Improved governance</vt:lpstr>
      <vt:lpstr>Critical enablers – Embedded lived experience</vt:lpstr>
      <vt:lpstr>Critical enablers – Available and translated evidence</vt:lpstr>
      <vt:lpstr>Critical enablers – Capable and integrated workforce</vt:lpstr>
      <vt:lpstr>Prioritisation discussion</vt:lpstr>
      <vt:lpstr>Reflections</vt:lpstr>
      <vt:lpstr>Closing and self-care</vt:lpstr>
      <vt:lpstr>Getting involved in the work of the NSPO</vt:lpstr>
    </vt:vector>
  </TitlesOfParts>
  <Company>Department of Health, Disability and Ageing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ADAMS, Seryn</dc:creator>
  <cp:lastModifiedBy>Carly Hitchcock</cp:lastModifiedBy>
  <cp:revision>5</cp:revision>
  <dcterms:created xsi:type="dcterms:W3CDTF">2026-03-20T04:23:25Z</dcterms:created>
  <dcterms:modified xsi:type="dcterms:W3CDTF">2026-09-09T03:31:00Z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cd3e8b9-ffed-43a8-b7f4-cc2fa0382d36_Enabled">
    <vt:lpwstr>true</vt:lpwstr>
  </property>
  <property fmtid="{D5CDD505-2E9C-101B-9397-08002B2CF9AE}" pid="3" name="MSIP_Label_7cd3e8b9-ffed-43a8-b7f4-cc2fa0382d36_SetDate">
    <vt:lpwstr>2026-03-29T21:48:58Z</vt:lpwstr>
  </property>
  <property fmtid="{D5CDD505-2E9C-101B-9397-08002B2CF9AE}" pid="4" name="MSIP_Label_7cd3e8b9-ffed-43a8-b7f4-cc2fa0382d36_Method">
    <vt:lpwstr>Privileged</vt:lpwstr>
  </property>
  <property fmtid="{D5CDD505-2E9C-101B-9397-08002B2CF9AE}" pid="5" name="MSIP_Label_7cd3e8b9-ffed-43a8-b7f4-cc2fa0382d36_Name">
    <vt:lpwstr>O</vt:lpwstr>
  </property>
  <property fmtid="{D5CDD505-2E9C-101B-9397-08002B2CF9AE}" pid="6" name="MSIP_Label_7cd3e8b9-ffed-43a8-b7f4-cc2fa0382d36_SiteId">
    <vt:lpwstr>34a3929c-73cf-4954-abfe-147dc3517892</vt:lpwstr>
  </property>
  <property fmtid="{D5CDD505-2E9C-101B-9397-08002B2CF9AE}" pid="7" name="MSIP_Label_7cd3e8b9-ffed-43a8-b7f4-cc2fa0382d36_ActionId">
    <vt:lpwstr>bbb0b8b8-c550-4e32-9cf4-551fbeb703fd</vt:lpwstr>
  </property>
  <property fmtid="{D5CDD505-2E9C-101B-9397-08002B2CF9AE}" pid="8" name="MSIP_Label_7cd3e8b9-ffed-43a8-b7f4-cc2fa0382d36_ContentBits">
    <vt:lpwstr>3</vt:lpwstr>
  </property>
  <property fmtid="{D5CDD505-2E9C-101B-9397-08002B2CF9AE}" pid="9" name="MSIP_Label_7cd3e8b9-ffed-43a8-b7f4-cc2fa0382d36_Tag">
    <vt:lpwstr>10, 0, 1, 1</vt:lpwstr>
  </property>
  <property fmtid="{D5CDD505-2E9C-101B-9397-08002B2CF9AE}" pid="10" name="ClassificationContentMarkingFooterLocations">
    <vt:lpwstr>Office Theme:10</vt:lpwstr>
  </property>
  <property fmtid="{D5CDD505-2E9C-101B-9397-08002B2CF9AE}" pid="11" name="ClassificationContentMarkingFooterText">
    <vt:lpwstr>OFFICIAL</vt:lpwstr>
  </property>
  <property fmtid="{D5CDD505-2E9C-101B-9397-08002B2CF9AE}" pid="12" name="ClassificationContentMarkingHeaderLocations">
    <vt:lpwstr>Office Theme:9</vt:lpwstr>
  </property>
  <property fmtid="{D5CDD505-2E9C-101B-9397-08002B2CF9AE}" pid="13" name="ClassificationContentMarkingHeaderText">
    <vt:lpwstr>OFFICIAL</vt:lpwstr>
  </property>
  <property fmtid="{D5CDD505-2E9C-101B-9397-08002B2CF9AE}" pid="14" name="ContentTypeId">
    <vt:lpwstr>0x01010033A2E698B61BC54798366E7328386405</vt:lpwstr>
  </property>
  <property fmtid="{D5CDD505-2E9C-101B-9397-08002B2CF9AE}" pid="15" name="MediaServiceImageTags">
    <vt:lpwstr/>
  </property>
</Properties>
</file>